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2" r:id="rId1"/>
  </p:sldMasterIdLst>
  <p:notesMasterIdLst>
    <p:notesMasterId r:id="rId2"/>
  </p:notesMasterIdLst>
  <p:sldIdLst>
    <p:sldId id="256" r:id="rId3"/>
    <p:sldId id="258" r:id="rId4"/>
    <p:sldId id="260" r:id="rId5"/>
    <p:sldId id="261" r:id="rId6"/>
    <p:sldId id="296" r:id="rId7"/>
    <p:sldId id="263" r:id="rId8"/>
    <p:sldId id="297" r:id="rId9"/>
    <p:sldId id="302" r:id="rId10"/>
    <p:sldId id="322" r:id="rId11"/>
    <p:sldId id="298" r:id="rId12"/>
    <p:sldId id="313" r:id="rId13"/>
    <p:sldId id="314" r:id="rId14"/>
    <p:sldId id="315" r:id="rId15"/>
    <p:sldId id="299" r:id="rId16"/>
    <p:sldId id="316" r:id="rId17"/>
    <p:sldId id="317" r:id="rId18"/>
    <p:sldId id="321" r:id="rId19"/>
    <p:sldId id="319" r:id="rId20"/>
    <p:sldId id="265" r:id="rId21"/>
    <p:sldId id="318" r:id="rId22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44F19A00-F54F-477F-8BB3-0F874945C8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20036A7-01A3-4614-AFC9-232D870B69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656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e49694d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e49694d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63765502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469078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650406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5441432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6699552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7362171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8059471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5452951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25d80b419_0_7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54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972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76c31365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2765537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5d80b419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5d80b419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547742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0860aa576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705738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s://bit.ly/3A1uf1Q" TargetMode="External" /><Relationship Id="rId3" Type="http://schemas.openxmlformats.org/officeDocument/2006/relationships/hyperlink" Target="http://bit.ly/2TyoMsr" TargetMode="External" /><Relationship Id="rId4" Type="http://schemas.openxmlformats.org/officeDocument/2006/relationships/hyperlink" Target="http://bit.ly/2TtBDfr" TargetMode="External"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4184875" y="1243875"/>
            <a:ext cx="4245000" cy="19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569175" y="3471613"/>
            <a:ext cx="3476400" cy="422100"/>
          </a:xfrm>
          <a:prstGeom prst="rect">
            <a:avLst/>
          </a:prstGeom>
          <a:solidFill>
            <a:srgbClr val="6B523F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1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80" name="Google Shape;80;p11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3910900" y="1752700"/>
            <a:ext cx="4518000" cy="9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3910850" y="2923700"/>
            <a:ext cx="4518000" cy="4671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87" name="Google Shape;87;p1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13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90" name="Google Shape;90;p13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" name="Google Shape;91;p13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" name="Google Shape;92;p13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93" name="Google Shape;93;p13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" name="Google Shape;94;p13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5" name="Google Shape;95;p13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hasCustomPrompt="1" idx="2" type="title"/>
          </p:nvPr>
        </p:nvSpPr>
        <p:spPr>
          <a:xfrm>
            <a:off x="1505400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3" type="title"/>
          </p:nvPr>
        </p:nvSpPr>
        <p:spPr>
          <a:xfrm>
            <a:off x="1505400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4" type="title"/>
          </p:nvPr>
        </p:nvSpPr>
        <p:spPr>
          <a:xfrm>
            <a:off x="4204675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4204675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6903950" y="1383097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6903950" y="2892679"/>
            <a:ext cx="734700" cy="6264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720000" y="1997675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8" type="subTitle"/>
          </p:nvPr>
        </p:nvSpPr>
        <p:spPr>
          <a:xfrm>
            <a:off x="3419275" y="1997675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9" type="subTitle"/>
          </p:nvPr>
        </p:nvSpPr>
        <p:spPr>
          <a:xfrm>
            <a:off x="6118550" y="1997675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3" type="subTitle"/>
          </p:nvPr>
        </p:nvSpPr>
        <p:spPr>
          <a:xfrm>
            <a:off x="720000" y="3507350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4" type="subTitle"/>
          </p:nvPr>
        </p:nvSpPr>
        <p:spPr>
          <a:xfrm>
            <a:off x="3419275" y="3507350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5" type="subTitle"/>
          </p:nvPr>
        </p:nvSpPr>
        <p:spPr>
          <a:xfrm>
            <a:off x="6118550" y="3507350"/>
            <a:ext cx="23055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4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10" name="Google Shape;110;p14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4224700" y="2242600"/>
            <a:ext cx="4204200" cy="1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113" name="Google Shape;113;p14"/>
          <p:cNvSpPr txBox="1"/>
          <p:nvPr>
            <p:ph type="title"/>
          </p:nvPr>
        </p:nvSpPr>
        <p:spPr>
          <a:xfrm>
            <a:off x="4224700" y="1166000"/>
            <a:ext cx="4204200" cy="102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5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16" name="Google Shape;116;p15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5"/>
          <p:cNvSpPr txBox="1"/>
          <p:nvPr>
            <p:ph idx="1" type="subTitle"/>
          </p:nvPr>
        </p:nvSpPr>
        <p:spPr>
          <a:xfrm>
            <a:off x="5088375" y="1615700"/>
            <a:ext cx="33405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5088375" y="611200"/>
            <a:ext cx="3340500" cy="10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22" name="Google Shape;122;p16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" name="Google Shape;124;p16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25" name="Google Shape;125;p16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" name="Google Shape;126;p16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16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28" name="Google Shape;128;p16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9" name="Google Shape;129;p16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" name="Google Shape;130;p16"/>
          <p:cNvSpPr txBox="1"/>
          <p:nvPr>
            <p:ph type="title"/>
          </p:nvPr>
        </p:nvSpPr>
        <p:spPr>
          <a:xfrm>
            <a:off x="720075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713100" y="1224575"/>
            <a:ext cx="38589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2" type="body"/>
          </p:nvPr>
        </p:nvSpPr>
        <p:spPr>
          <a:xfrm>
            <a:off x="4572000" y="1224575"/>
            <a:ext cx="3858900" cy="3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1"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35" name="Google Shape;135;p17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38" name="Google Shape;138;p17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39" name="Google Shape;139;p17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" name="Google Shape;140;p17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41" name="Google Shape;141;p17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" name="Google Shape;142;p17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4975" y="1596152"/>
            <a:ext cx="2180400" cy="4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subTitle"/>
          </p:nvPr>
        </p:nvSpPr>
        <p:spPr>
          <a:xfrm>
            <a:off x="714975" y="2041300"/>
            <a:ext cx="2180400" cy="1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3481801" y="2298038"/>
            <a:ext cx="2180400" cy="1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4" type="subTitle"/>
          </p:nvPr>
        </p:nvSpPr>
        <p:spPr>
          <a:xfrm>
            <a:off x="6248626" y="2554775"/>
            <a:ext cx="2180400" cy="16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5" type="subTitle"/>
          </p:nvPr>
        </p:nvSpPr>
        <p:spPr>
          <a:xfrm>
            <a:off x="3481801" y="1852889"/>
            <a:ext cx="2180400" cy="4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7"/>
          <p:cNvSpPr txBox="1"/>
          <p:nvPr>
            <p:ph idx="6" type="subTitle"/>
          </p:nvPr>
        </p:nvSpPr>
        <p:spPr>
          <a:xfrm>
            <a:off x="6248626" y="2109627"/>
            <a:ext cx="2180400" cy="497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8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52" name="Google Shape;152;p18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18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55" name="Google Shape;155;p18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6" name="Google Shape;156;p18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8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58" name="Google Shape;158;p18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" name="Google Shape;159;p18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18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2459074" y="1788600"/>
            <a:ext cx="5340900" cy="38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2" type="subTitle"/>
          </p:nvPr>
        </p:nvSpPr>
        <p:spPr>
          <a:xfrm>
            <a:off x="2459074" y="2887263"/>
            <a:ext cx="5340900" cy="38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3" type="subTitle"/>
          </p:nvPr>
        </p:nvSpPr>
        <p:spPr>
          <a:xfrm>
            <a:off x="2459074" y="3985925"/>
            <a:ext cx="5340900" cy="38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idx="4" type="subTitle"/>
          </p:nvPr>
        </p:nvSpPr>
        <p:spPr>
          <a:xfrm>
            <a:off x="2459076" y="1419650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5" type="subTitle"/>
          </p:nvPr>
        </p:nvSpPr>
        <p:spPr>
          <a:xfrm>
            <a:off x="2459076" y="2518318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6" type="subTitle"/>
          </p:nvPr>
        </p:nvSpPr>
        <p:spPr>
          <a:xfrm>
            <a:off x="2459076" y="3616985"/>
            <a:ext cx="5340900" cy="4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9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69" name="Google Shape;169;p19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19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72" name="Google Shape;172;p19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3" name="Google Shape;173;p19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9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75" name="Google Shape;175;p19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6" name="Google Shape;176;p19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7" name="Google Shape;177;p1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788074" y="1282827"/>
            <a:ext cx="3342600" cy="539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2" type="subTitle"/>
          </p:nvPr>
        </p:nvSpPr>
        <p:spPr>
          <a:xfrm>
            <a:off x="788075" y="1756175"/>
            <a:ext cx="33426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3" type="subTitle"/>
          </p:nvPr>
        </p:nvSpPr>
        <p:spPr>
          <a:xfrm>
            <a:off x="5013326" y="1756175"/>
            <a:ext cx="33426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4" type="subTitle"/>
          </p:nvPr>
        </p:nvSpPr>
        <p:spPr>
          <a:xfrm>
            <a:off x="788075" y="3352100"/>
            <a:ext cx="33426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5" type="subTitle"/>
          </p:nvPr>
        </p:nvSpPr>
        <p:spPr>
          <a:xfrm>
            <a:off x="5013326" y="3352100"/>
            <a:ext cx="33426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6" type="subTitle"/>
          </p:nvPr>
        </p:nvSpPr>
        <p:spPr>
          <a:xfrm>
            <a:off x="788074" y="2878752"/>
            <a:ext cx="3342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7" type="subTitle"/>
          </p:nvPr>
        </p:nvSpPr>
        <p:spPr>
          <a:xfrm>
            <a:off x="5013324" y="1282827"/>
            <a:ext cx="3342600" cy="5394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8" type="subTitle"/>
          </p:nvPr>
        </p:nvSpPr>
        <p:spPr>
          <a:xfrm>
            <a:off x="5013324" y="2878752"/>
            <a:ext cx="3342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0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88" name="Google Shape;188;p20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0" name="Google Shape;190;p20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191" name="Google Shape;191;p20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" name="Google Shape;192;p20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0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194" name="Google Shape;194;p20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" name="Google Shape;195;p20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6" name="Google Shape;196;p20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1" type="subTitle"/>
          </p:nvPr>
        </p:nvSpPr>
        <p:spPr>
          <a:xfrm>
            <a:off x="720825" y="1758696"/>
            <a:ext cx="24591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2" type="subTitle"/>
          </p:nvPr>
        </p:nvSpPr>
        <p:spPr>
          <a:xfrm>
            <a:off x="3343751" y="1758696"/>
            <a:ext cx="24591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3" type="subTitle"/>
          </p:nvPr>
        </p:nvSpPr>
        <p:spPr>
          <a:xfrm>
            <a:off x="5966677" y="1758696"/>
            <a:ext cx="24540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0"/>
          <p:cNvSpPr txBox="1"/>
          <p:nvPr>
            <p:ph idx="4" type="subTitle"/>
          </p:nvPr>
        </p:nvSpPr>
        <p:spPr>
          <a:xfrm>
            <a:off x="720825" y="3512625"/>
            <a:ext cx="24591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5" type="subTitle"/>
          </p:nvPr>
        </p:nvSpPr>
        <p:spPr>
          <a:xfrm>
            <a:off x="3343751" y="3512625"/>
            <a:ext cx="24591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0"/>
          <p:cNvSpPr txBox="1"/>
          <p:nvPr>
            <p:ph idx="6" type="subTitle"/>
          </p:nvPr>
        </p:nvSpPr>
        <p:spPr>
          <a:xfrm>
            <a:off x="5966677" y="3512625"/>
            <a:ext cx="2454000" cy="96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7" type="subTitle"/>
          </p:nvPr>
        </p:nvSpPr>
        <p:spPr>
          <a:xfrm>
            <a:off x="720822" y="1283208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idx="8" type="subTitle"/>
          </p:nvPr>
        </p:nvSpPr>
        <p:spPr>
          <a:xfrm>
            <a:off x="3343751" y="1283208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20"/>
          <p:cNvSpPr txBox="1"/>
          <p:nvPr>
            <p:ph idx="9" type="subTitle"/>
          </p:nvPr>
        </p:nvSpPr>
        <p:spPr>
          <a:xfrm>
            <a:off x="5966677" y="1283208"/>
            <a:ext cx="24540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13" type="subTitle"/>
          </p:nvPr>
        </p:nvSpPr>
        <p:spPr>
          <a:xfrm>
            <a:off x="720822" y="3025827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4" type="subTitle"/>
          </p:nvPr>
        </p:nvSpPr>
        <p:spPr>
          <a:xfrm>
            <a:off x="3343751" y="3025827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5" type="subTitle"/>
          </p:nvPr>
        </p:nvSpPr>
        <p:spPr>
          <a:xfrm>
            <a:off x="5964127" y="3025827"/>
            <a:ext cx="2459100" cy="53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16" name="Google Shape;16;p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3"/>
          <p:cNvSpPr txBox="1"/>
          <p:nvPr>
            <p:ph type="title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  <a:solidFill>
            <a:schemeClr val="dk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1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11" name="Google Shape;211;p21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1"/>
          <p:cNvSpPr txBox="1"/>
          <p:nvPr>
            <p:ph type="ctrTitle"/>
          </p:nvPr>
        </p:nvSpPr>
        <p:spPr>
          <a:xfrm>
            <a:off x="715100" y="747450"/>
            <a:ext cx="3690300" cy="10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715175" y="1760450"/>
            <a:ext cx="36903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1"/>
          <p:cNvSpPr txBox="1"/>
          <p:nvPr/>
        </p:nvSpPr>
        <p:spPr>
          <a:xfrm>
            <a:off x="715163" y="3492425"/>
            <a:ext cx="3690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CREDITS: This presentation template was created by </a:t>
            </a:r>
            <a:r>
              <a:rPr b="1" lang="en" sz="10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including icons by </a:t>
            </a:r>
            <a:r>
              <a:rPr b="1" lang="en" sz="10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and infographics &amp; images by </a:t>
            </a:r>
            <a:r>
              <a:rPr b="1" lang="en" sz="10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18" name="Google Shape;218;p22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0" name="Google Shape;220;p22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221" name="Google Shape;221;p22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2" name="Google Shape;222;p22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2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5" name="Google Shape;225;p22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3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28" name="Google Shape;228;p23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" name="Google Shape;230;p23"/>
            <p:cNvGrpSpPr/>
            <p:nvPr/>
          </p:nvGrpSpPr>
          <p:grpSpPr>
            <a:xfrm>
              <a:off x="1805051" y="413550"/>
              <a:ext cx="5533902" cy="121451"/>
              <a:chOff x="1524638" y="612250"/>
              <a:chExt cx="5772900" cy="121451"/>
            </a:xfrm>
          </p:grpSpPr>
          <p:cxnSp>
            <p:nvCxnSpPr>
              <p:cNvPr id="231" name="Google Shape;231;p23"/>
              <p:cNvCxnSpPr/>
              <p:nvPr/>
            </p:nvCxnSpPr>
            <p:spPr>
              <a:xfrm>
                <a:off x="1524829" y="733701"/>
                <a:ext cx="5772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2" name="Google Shape;232;p23"/>
              <p:cNvSpPr/>
              <p:nvPr/>
            </p:nvSpPr>
            <p:spPr>
              <a:xfrm>
                <a:off x="1524638" y="612250"/>
                <a:ext cx="5772900" cy="78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23"/>
            <p:cNvGrpSpPr/>
            <p:nvPr/>
          </p:nvGrpSpPr>
          <p:grpSpPr>
            <a:xfrm flipH="1" rot="10800000">
              <a:off x="1805051" y="4608499"/>
              <a:ext cx="5533902" cy="121451"/>
              <a:chOff x="1524638" y="612250"/>
              <a:chExt cx="5772900" cy="121451"/>
            </a:xfrm>
          </p:grpSpPr>
          <p:cxnSp>
            <p:nvCxnSpPr>
              <p:cNvPr id="234" name="Google Shape;234;p23"/>
              <p:cNvCxnSpPr/>
              <p:nvPr/>
            </p:nvCxnSpPr>
            <p:spPr>
              <a:xfrm>
                <a:off x="1524829" y="733701"/>
                <a:ext cx="57726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35" name="Google Shape;235;p23"/>
              <p:cNvSpPr/>
              <p:nvPr/>
            </p:nvSpPr>
            <p:spPr>
              <a:xfrm>
                <a:off x="1524638" y="612250"/>
                <a:ext cx="5772900" cy="78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22" name="Google Shape;22;p4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" name="Google Shape;24;p4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25" name="Google Shape;25;p4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" name="Google Shape;26;p4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4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28" name="Google Shape;28;p4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" name="Google Shape;29;p4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0000" y="1152475"/>
            <a:ext cx="77040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5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34" name="Google Shape;34;p5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" name="Google Shape;36;p5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37" name="Google Shape;37;p5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8" name="Google Shape;38;p5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" name="Google Shape;39;p5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40" name="Google Shape;40;p5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1" name="Google Shape;41;p5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720000" y="1893077"/>
            <a:ext cx="2907600" cy="4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" type="subTitle"/>
          </p:nvPr>
        </p:nvSpPr>
        <p:spPr>
          <a:xfrm>
            <a:off x="5516400" y="1893077"/>
            <a:ext cx="2907600" cy="49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3" type="subTitle"/>
          </p:nvPr>
        </p:nvSpPr>
        <p:spPr>
          <a:xfrm>
            <a:off x="720000" y="2342125"/>
            <a:ext cx="2907600" cy="1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5516400" y="2342125"/>
            <a:ext cx="2907600" cy="17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49" name="Google Shape;49;p6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6"/>
            <p:cNvGrpSpPr/>
            <p:nvPr/>
          </p:nvGrpSpPr>
          <p:grpSpPr>
            <a:xfrm>
              <a:off x="719844" y="413550"/>
              <a:ext cx="7703817" cy="121451"/>
              <a:chOff x="3903250" y="612250"/>
              <a:chExt cx="4525800" cy="121451"/>
            </a:xfrm>
          </p:grpSpPr>
          <p:cxnSp>
            <p:nvCxnSpPr>
              <p:cNvPr id="52" name="Google Shape;52;p6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3" name="Google Shape;53;p6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6"/>
            <p:cNvGrpSpPr/>
            <p:nvPr/>
          </p:nvGrpSpPr>
          <p:grpSpPr>
            <a:xfrm flipH="1" rot="10800000">
              <a:off x="719844" y="4608499"/>
              <a:ext cx="7703817" cy="121451"/>
              <a:chOff x="3903250" y="612250"/>
              <a:chExt cx="4525800" cy="121451"/>
            </a:xfrm>
          </p:grpSpPr>
          <p:cxnSp>
            <p:nvCxnSpPr>
              <p:cNvPr id="55" name="Google Shape;55;p6"/>
              <p:cNvCxnSpPr/>
              <p:nvPr/>
            </p:nvCxnSpPr>
            <p:spPr>
              <a:xfrm>
                <a:off x="3903400" y="733701"/>
                <a:ext cx="4525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6" name="Google Shape;56;p6"/>
              <p:cNvSpPr/>
              <p:nvPr/>
            </p:nvSpPr>
            <p:spPr>
              <a:xfrm>
                <a:off x="3903250" y="612250"/>
                <a:ext cx="4525800" cy="786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" name="Google Shape;57;p6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60" name="Google Shape;60;p7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1124550"/>
            <a:ext cx="5130900" cy="11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720000" y="2223150"/>
            <a:ext cx="5130900" cy="17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66" name="Google Shape;66;p8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9"/>
          <p:cNvGrpSpPr/>
          <p:nvPr/>
        </p:nvGrpSpPr>
        <p:grpSpPr>
          <a:xfrm>
            <a:off x="0" y="-2950"/>
            <a:ext cx="9144000" cy="5143500"/>
            <a:chOff x="0" y="-2950"/>
            <a:chExt cx="9144000" cy="5143500"/>
          </a:xfrm>
        </p:grpSpPr>
        <p:sp>
          <p:nvSpPr>
            <p:cNvPr id="71" name="Google Shape;71;p9"/>
            <p:cNvSpPr/>
            <p:nvPr/>
          </p:nvSpPr>
          <p:spPr>
            <a:xfrm>
              <a:off x="221400" y="217650"/>
              <a:ext cx="8701200" cy="4708200"/>
            </a:xfrm>
            <a:prstGeom prst="roundRect">
              <a:avLst>
                <a:gd fmla="val 6138" name="adj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0" y="-2950"/>
              <a:ext cx="9144000" cy="5143500"/>
            </a:xfrm>
            <a:prstGeom prst="frame">
              <a:avLst>
                <a:gd fmla="val 1992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9"/>
          <p:cNvSpPr txBox="1"/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9"/>
          <p:cNvSpPr txBox="1"/>
          <p:nvPr>
            <p:ph idx="1" type="subTitle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5437000" y="3650300"/>
            <a:ext cx="2991900" cy="7914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slideLayout" Target="../slideLayouts/slideLayout18.xml"  /><Relationship Id="rId19" Type="http://schemas.openxmlformats.org/officeDocument/2006/relationships/slideLayout" Target="../slideLayouts/slideLayout19.xml"  /><Relationship Id="rId2" Type="http://schemas.openxmlformats.org/officeDocument/2006/relationships/slideLayout" Target="../slideLayouts/slideLayout2.xml"  /><Relationship Id="rId20" Type="http://schemas.openxmlformats.org/officeDocument/2006/relationships/slideLayout" Target="../slideLayouts/slideLayout20.xml"  /><Relationship Id="rId21" Type="http://schemas.openxmlformats.org/officeDocument/2006/relationships/slideLayout" Target="../slideLayouts/slideLayout21.xml"  /><Relationship Id="rId22" Type="http://schemas.openxmlformats.org/officeDocument/2006/relationships/slideLayout" Target="../slideLayouts/slideLayout22.xml"  /><Relationship Id="rId23" Type="http://schemas.openxmlformats.org/officeDocument/2006/relationships/theme" Target="../theme/theme1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974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riam Libre"/>
              <a:buNone/>
              <a:defRPr b="1" sz="2800">
                <a:solidFill>
                  <a:schemeClr val="dk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●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○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 Medium"/>
              <a:buChar char="■"/>
              <a:defRPr sz="1200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Relationship Id="rId7" Type="http://schemas.openxmlformats.org/officeDocument/2006/relationships/image" Target="../media/image38.png"  /><Relationship Id="rId8" Type="http://schemas.openxmlformats.org/officeDocument/2006/relationships/image" Target="../media/image3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7.xml"  /><Relationship Id="rId3" Type="http://schemas.openxmlformats.org/officeDocument/2006/relationships/image" Target="../media/image4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0.xml"  /><Relationship Id="rId3" Type="http://schemas.openxmlformats.org/officeDocument/2006/relationships/image" Target="../media/image1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16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17.png"  /><Relationship Id="rId8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1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8.xml"  /><Relationship Id="rId3" Type="http://schemas.openxmlformats.org/officeDocument/2006/relationships/image" Target="../media/image22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4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ctrTitle" idx="0"/>
          </p:nvPr>
        </p:nvSpPr>
        <p:spPr>
          <a:xfrm>
            <a:off x="4184875" y="1243875"/>
            <a:ext cx="4245000" cy="1977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4500">
                <a:latin typeface="HY바다M"/>
                <a:ea typeface="HY바다M"/>
              </a:rPr>
              <a:t>오늘 뭐먹지</a:t>
            </a:r>
            <a:r>
              <a:rPr lang="en-US" altLang="ko-KR" sz="4500">
                <a:latin typeface="HY바다M"/>
                <a:ea typeface="HY바다M"/>
              </a:rPr>
              <a:t>?</a:t>
            </a:r>
            <a:r>
              <a:rPr lang="en" sz="4500">
                <a:latin typeface="HY바다M"/>
                <a:ea typeface="HY바다M"/>
              </a:rPr>
              <a:t> </a:t>
            </a:r>
            <a:br>
              <a:rPr lang="ko-KR" altLang="en-US" sz="4500"/>
            </a:br>
            <a:br>
              <a:rPr lang="ko-KR" altLang="en-US" sz="4500"/>
            </a:br>
            <a:r>
              <a:rPr lang="en-US" altLang="ko-KR" sz="2900">
                <a:solidFill>
                  <a:schemeClr val="dk2"/>
                </a:solidFill>
              </a:rPr>
              <a:t>Cloud Mini Project</a:t>
            </a:r>
            <a:endParaRPr lang="en-US" altLang="ko-KR" sz="2900">
              <a:solidFill>
                <a:schemeClr val="dk2"/>
              </a:solidFill>
            </a:endParaRPr>
          </a:p>
        </p:txBody>
      </p:sp>
      <p:sp>
        <p:nvSpPr>
          <p:cNvPr id="247" name="Google Shape;247;p27"/>
          <p:cNvSpPr txBox="1">
            <a:spLocks noGrp="1"/>
          </p:cNvSpPr>
          <p:nvPr>
            <p:ph type="subTitle" idx="1"/>
          </p:nvPr>
        </p:nvSpPr>
        <p:spPr>
          <a:xfrm>
            <a:off x="4569175" y="3471613"/>
            <a:ext cx="3476400" cy="422100"/>
          </a:xfrm>
          <a:prstGeom prst="rect">
            <a:avLst/>
          </a:prstGeom>
          <a:solidFill>
            <a:schemeClr val="dk2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3-Tier AWS Architecture </a:t>
            </a:r>
            <a:r>
              <a:rPr lang="ko-KR" altLang="en-US"/>
              <a:t>기반</a:t>
            </a:r>
            <a:endParaRPr lang="ko-KR" altLang="en-US"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 b="8125" l="4724" r="30201" t="8534"/>
          <a:stretch/>
        </p:blipFill>
        <p:spPr>
          <a:xfrm rot="5400000">
            <a:off x="630795" y="1103714"/>
            <a:ext cx="3472350" cy="293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66068">
            <a:off x="2978525" y="1722364"/>
            <a:ext cx="1109587" cy="9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3021">
            <a:off x="258014" y="167164"/>
            <a:ext cx="3431097" cy="218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02621">
            <a:off x="1007460" y="3288309"/>
            <a:ext cx="1011555" cy="71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95213">
            <a:off x="2374350" y="2818675"/>
            <a:ext cx="1392996" cy="7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9706" y="2358758"/>
            <a:ext cx="1467308" cy="799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95673">
            <a:off x="1950870" y="3508117"/>
            <a:ext cx="1272787" cy="10826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7"/>
          <p:cNvGrpSpPr/>
          <p:nvPr/>
        </p:nvGrpSpPr>
        <p:grpSpPr>
          <a:xfrm>
            <a:off x="4169834" y="835575"/>
            <a:ext cx="4275071" cy="121451"/>
            <a:chOff x="3903250" y="612250"/>
            <a:chExt cx="4525800" cy="121451"/>
          </a:xfrm>
        </p:grpSpPr>
        <p:cxnSp>
          <p:nvCxnSpPr>
            <p:cNvPr id="256" name="Google Shape;256;p27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7" name="Google Shape;257;p27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7"/>
          <p:cNvGrpSpPr/>
          <p:nvPr/>
        </p:nvGrpSpPr>
        <p:grpSpPr>
          <a:xfrm flipH="1" rot="10800000">
            <a:off x="4169834" y="4186474"/>
            <a:ext cx="4275071" cy="121451"/>
            <a:chOff x="3903250" y="612250"/>
            <a:chExt cx="4525800" cy="121451"/>
          </a:xfrm>
        </p:grpSpPr>
        <p:cxnSp>
          <p:nvCxnSpPr>
            <p:cNvPr id="259" name="Google Shape;259;p27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0" name="Google Shape;260;p27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Web</a:t>
            </a:r>
            <a:br>
              <a:rPr lang="en-US" altLang="ko-KR"/>
            </a:br>
            <a:r>
              <a:rPr lang="en-US" altLang="ko-KR">
                <a:solidFill>
                  <a:schemeClr val="dk2"/>
                </a:solidFill>
              </a:rPr>
              <a:t>Page</a:t>
            </a:r>
            <a:endParaRPr lang="en-US" altLang="ko-KR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4</a:t>
            </a:r>
            <a:endParaRPr lang="en-US" altLang="ko-KR"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/>
          <p:nvPr/>
        </p:nvPicPr>
        <p:blipFill rotWithShape="1">
          <a:blip r:embed="rId3">
            <a:alphaModFix/>
          </a:blip>
          <a:srcRect l="4730" t="25680" r="52760" b="22350"/>
          <a:stretch>
            <a:fillRect/>
          </a:stretch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631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Main Page</a:t>
            </a:r>
            <a:endParaRPr lang="en-US" altLang="ko-KR"/>
          </a:p>
        </p:txBody>
      </p:sp>
      <p:pic>
        <p:nvPicPr>
          <p:cNvPr id="3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6855" y="1195087"/>
            <a:ext cx="7710289" cy="33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1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Food WorldCup</a:t>
            </a:r>
            <a:endParaRPr lang="en-US" altLang="ko-KR"/>
          </a:p>
        </p:txBody>
      </p:sp>
      <p:pic>
        <p:nvPicPr>
          <p:cNvPr id="3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9101" y="1248032"/>
            <a:ext cx="7666700" cy="3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87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Information Share Board</a:t>
            </a:r>
            <a:endParaRPr lang="en-US" altLang="ko-KR"/>
          </a:p>
        </p:txBody>
      </p:sp>
      <p:pic>
        <p:nvPicPr>
          <p:cNvPr id="3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9612" y="1129194"/>
            <a:ext cx="7719578" cy="32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9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Trouble</a:t>
            </a:r>
            <a:br>
              <a:rPr lang="en-US" altLang="ko-KR"/>
            </a:br>
            <a:r>
              <a:rPr lang="en-US" altLang="ko-KR">
                <a:solidFill>
                  <a:schemeClr val="dk2"/>
                </a:solidFill>
              </a:rPr>
              <a:t>Shooting</a:t>
            </a:r>
            <a:endParaRPr lang="en-US" altLang="ko-KR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5</a:t>
            </a:r>
            <a:endParaRPr lang="en-US" altLang="ko-KR"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/>
          <p:nvPr/>
        </p:nvPicPr>
        <p:blipFill rotWithShape="1">
          <a:blip r:embed="rId3">
            <a:alphaModFix/>
          </a:blip>
          <a:srcRect l="4730" t="25680" r="52760" b="22350"/>
          <a:stretch>
            <a:fillRect/>
          </a:stretch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01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Cloud Front Error</a:t>
            </a:r>
            <a:endParaRPr lang="en-US" altLang="ko-KR"/>
          </a:p>
        </p:txBody>
      </p:sp>
      <p:sp>
        <p:nvSpPr>
          <p:cNvPr id="355" name="Google Shape;291;p30"/>
          <p:cNvSpPr txBox="1"/>
          <p:nvPr/>
        </p:nvSpPr>
        <p:spPr>
          <a:xfrm>
            <a:off x="719999" y="1124550"/>
            <a:ext cx="6331447" cy="11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External/Internal Load Balancer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는 작동을 잘 하지만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....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56" name="Google Shape;291;p30"/>
          <p:cNvSpPr txBox="1"/>
          <p:nvPr/>
        </p:nvSpPr>
        <p:spPr>
          <a:xfrm>
            <a:off x="1406276" y="2245325"/>
            <a:ext cx="6331447" cy="11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Cloud Front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와 연결시 세부 페이지가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접속이 되지 않는 문제가 발생ㅜㅜ</a:t>
            </a:r>
            <a:endPara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57" name="Google Shape;291;p30"/>
          <p:cNvSpPr txBox="1"/>
          <p:nvPr/>
        </p:nvSpPr>
        <p:spPr>
          <a:xfrm>
            <a:off x="2408385" y="3181751"/>
            <a:ext cx="6331447" cy="110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Cache Policy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Setting 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변경으로 해결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!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31584" y="357187"/>
            <a:ext cx="5335562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15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5" presetClass="exit" presetSubtype="4" fill="hold" grpId="2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animEffect xmlns:mc="http://schemas.openxmlformats.org/markup-compatibility/2006" xmlns:hp="http://schemas.haansoft.com/office/presentation/8.0" transition="out" filter="wipe(down)" mc:Ignorable="hp" hp:hslFilter="wave(down)">
                                      <p:cBhvr>
                                        <p:cTn id="1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18" presetClass="exit" presetSubtype="4" fill="hold" grpId="3" nodeType="with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animEffect xmlns:mc="http://schemas.openxmlformats.org/markup-compatibility/2006" xmlns:hp="http://schemas.haansoft.com/office/presentation/8.0" transition="out" filter="wipe(down)" mc:Ignorable="hp" hp:hslFilter="wave(down)">
                                      <p:cBhvr>
                                        <p:cTn id="1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xmlns:mc="http://schemas.openxmlformats.org/markup-compatibility/2006" xmlns:hp="http://schemas.haansoft.com/office/presentation/8.0" id="21" presetClass="exit" presetSubtype="4" fill="hold" grpId="4" nodeType="with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animEffect xmlns:mc="http://schemas.openxmlformats.org/markup-compatibility/2006" xmlns:hp="http://schemas.haansoft.com/office/presentation/8.0" transition="out" filter="wipe(down)" mc:Ignorable="hp" hp:hslFilter="wave(down)">
                                      <p:cBhvr>
                                        <p:cTn id="22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357" grpId="1" animBg="1"/>
      <p:bldP spid="355" grpId="2" animBg="1"/>
      <p:bldP spid="356" grpId="3" animBg="1"/>
      <p:bldP spid="357" grpId="4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Cloud Formation</a:t>
            </a:r>
            <a:endParaRPr lang="en-US" altLang="ko-KR"/>
          </a:p>
        </p:txBody>
      </p:sp>
      <p:sp>
        <p:nvSpPr>
          <p:cNvPr id="355" name="Google Shape;291;p30"/>
          <p:cNvSpPr txBox="1"/>
          <p:nvPr/>
        </p:nvSpPr>
        <p:spPr>
          <a:xfrm>
            <a:off x="739030" y="2368703"/>
            <a:ext cx="2129533" cy="567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Parameter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57" name="Google Shape;291;p30"/>
          <p:cNvSpPr txBox="1"/>
          <p:nvPr/>
        </p:nvSpPr>
        <p:spPr>
          <a:xfrm>
            <a:off x="3507233" y="2368703"/>
            <a:ext cx="2129533" cy="567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Resource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358" name="Google Shape;291;p30"/>
          <p:cNvSpPr txBox="1"/>
          <p:nvPr/>
        </p:nvSpPr>
        <p:spPr>
          <a:xfrm>
            <a:off x="6275437" y="2368703"/>
            <a:ext cx="2129533" cy="5679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Role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191919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6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6270" y="1639908"/>
            <a:ext cx="7748008" cy="2317253"/>
          </a:xfrm>
          <a:prstGeom prst="rect">
            <a:avLst/>
          </a:prstGeom>
        </p:spPr>
      </p:pic>
      <p:pic>
        <p:nvPicPr>
          <p:cNvPr id="3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198" y="1150711"/>
            <a:ext cx="7773207" cy="3396442"/>
          </a:xfrm>
          <a:prstGeom prst="rect">
            <a:avLst/>
          </a:prstGeom>
        </p:spPr>
      </p:pic>
      <p:pic>
        <p:nvPicPr>
          <p:cNvPr id="364" name=""/>
          <p:cNvPicPr>
            <a:picLocks noChangeAspect="1"/>
          </p:cNvPicPr>
          <p:nvPr/>
        </p:nvPicPr>
        <p:blipFill rotWithShape="1">
          <a:blip r:embed="rId5"/>
          <a:srcRect r="47800"/>
          <a:stretch>
            <a:fillRect/>
          </a:stretch>
        </p:blipFill>
        <p:spPr>
          <a:xfrm>
            <a:off x="2672327" y="241526"/>
            <a:ext cx="3425148" cy="46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5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8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" presetClass="exit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/>
      <p:bldP spid="357" grpId="1" animBg="1"/>
      <p:bldP spid="358" grpId="2" animBg="1"/>
      <p:bldP spid="355" grpId="3" animBg="1"/>
      <p:bldP spid="357" grpId="4" animBg="1"/>
      <p:bldP spid="358" grpId="5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Opinion &amp;</a:t>
            </a:r>
            <a:br>
              <a:rPr lang="en-US" altLang="ko-KR"/>
            </a:br>
            <a:r>
              <a:rPr lang="en-US" altLang="ko-KR">
                <a:solidFill>
                  <a:schemeClr val="dk2"/>
                </a:solidFill>
              </a:rPr>
              <a:t>QnA</a:t>
            </a:r>
            <a:endParaRPr lang="en-US" altLang="ko-KR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5</a:t>
            </a:r>
            <a:endParaRPr lang="en-US" altLang="ko-KR"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/>
          <p:nvPr/>
        </p:nvPicPr>
        <p:blipFill rotWithShape="1">
          <a:blip r:embed="rId3">
            <a:alphaModFix/>
          </a:blip>
          <a:srcRect l="4730" t="25680" r="52760" b="22350"/>
          <a:stretch>
            <a:fillRect/>
          </a:stretch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01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"/>
          <p:cNvSpPr txBox="1">
            <a:spLocks noGrp="1"/>
          </p:cNvSpPr>
          <p:nvPr>
            <p:ph type="subTitle" idx="1"/>
          </p:nvPr>
        </p:nvSpPr>
        <p:spPr>
          <a:xfrm>
            <a:off x="2459074" y="1788600"/>
            <a:ext cx="5340900" cy="38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—Laura Patterson</a:t>
            </a:r>
            <a:endParaRPr/>
          </a:p>
        </p:txBody>
      </p:sp>
      <p:sp>
        <p:nvSpPr>
          <p:cNvPr id="552" name="Google Shape;552;p44"/>
          <p:cNvSpPr txBox="1">
            <a:spLocks noGrp="1"/>
          </p:cNvSpPr>
          <p:nvPr>
            <p:ph type="subTitle" idx="2"/>
          </p:nvPr>
        </p:nvSpPr>
        <p:spPr>
          <a:xfrm>
            <a:off x="2459074" y="2887263"/>
            <a:ext cx="5340900" cy="38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—John Nelson</a:t>
            </a:r>
            <a:endParaRPr/>
          </a:p>
        </p:txBody>
      </p:sp>
      <p:sp>
        <p:nvSpPr>
          <p:cNvPr id="553" name="Google Shape;553;p44"/>
          <p:cNvSpPr txBox="1">
            <a:spLocks noGrp="1"/>
          </p:cNvSpPr>
          <p:nvPr>
            <p:ph type="subTitle" idx="3"/>
          </p:nvPr>
        </p:nvSpPr>
        <p:spPr>
          <a:xfrm>
            <a:off x="2459074" y="3985925"/>
            <a:ext cx="5340900" cy="38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—Lisa James</a:t>
            </a:r>
            <a:endParaRPr/>
          </a:p>
        </p:txBody>
      </p:sp>
      <p:sp>
        <p:nvSpPr>
          <p:cNvPr id="554" name="Google Shape;554;p44"/>
          <p:cNvSpPr txBox="1">
            <a:spLocks noGrp="1"/>
          </p:cNvSpPr>
          <p:nvPr>
            <p:ph type="subTitle" idx="4"/>
          </p:nvPr>
        </p:nvSpPr>
        <p:spPr>
          <a:xfrm>
            <a:off x="2459076" y="1419650"/>
            <a:ext cx="5340900" cy="458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“The team was great to work with! They provided fast and helpful service and their attention to detail was top-notch. Highly recommend!”</a:t>
            </a:r>
            <a:endParaRPr/>
          </a:p>
        </p:txBody>
      </p:sp>
      <p:sp>
        <p:nvSpPr>
          <p:cNvPr id="555" name="Google Shape;555;p44"/>
          <p:cNvSpPr txBox="1">
            <a:spLocks noGrp="1"/>
          </p:cNvSpPr>
          <p:nvPr>
            <p:ph type="subTitle" idx="5"/>
          </p:nvPr>
        </p:nvSpPr>
        <p:spPr>
          <a:xfrm>
            <a:off x="2459076" y="2518318"/>
            <a:ext cx="5340900" cy="458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“I had a fantastic experience working with them. They made the process easy and stress-free. I will definitely buy here again”</a:t>
            </a:r>
            <a:endParaRPr/>
          </a:p>
        </p:txBody>
      </p:sp>
      <p:sp>
        <p:nvSpPr>
          <p:cNvPr id="556" name="Google Shape;556;p4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Our Opinion</a:t>
            </a:r>
            <a:endParaRPr lang="en-US" altLang="ko-KR"/>
          </a:p>
        </p:txBody>
      </p:sp>
      <p:sp>
        <p:nvSpPr>
          <p:cNvPr id="557" name="Google Shape;557;p44"/>
          <p:cNvSpPr txBox="1">
            <a:spLocks noGrp="1"/>
          </p:cNvSpPr>
          <p:nvPr>
            <p:ph type="subTitle" idx="6"/>
          </p:nvPr>
        </p:nvSpPr>
        <p:spPr>
          <a:xfrm>
            <a:off x="2459076" y="3616985"/>
            <a:ext cx="5340900" cy="458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“We had been searching for the right solution for our business for a long time, but the team found us the perfect fit!”</a:t>
            </a:r>
            <a:endParaRPr/>
          </a:p>
        </p:txBody>
      </p:sp>
      <p:sp>
        <p:nvSpPr>
          <p:cNvPr id="558" name="Google Shape;558;p44"/>
          <p:cNvSpPr/>
          <p:nvPr/>
        </p:nvSpPr>
        <p:spPr>
          <a:xfrm>
            <a:off x="1344024" y="1435225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9" name="Google Shape;559;p44"/>
          <p:cNvSpPr/>
          <p:nvPr/>
        </p:nvSpPr>
        <p:spPr>
          <a:xfrm>
            <a:off x="1344024" y="2533888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0" name="Google Shape;560;p44"/>
          <p:cNvSpPr/>
          <p:nvPr/>
        </p:nvSpPr>
        <p:spPr>
          <a:xfrm>
            <a:off x="1344024" y="3632550"/>
            <a:ext cx="952800" cy="72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563" name="Google Shape;563;p44"/>
          <p:cNvPicPr/>
          <p:nvPr/>
        </p:nvPicPr>
        <p:blipFill rotWithShape="1">
          <a:blip r:embed="rId3">
            <a:alphaModFix/>
          </a:blip>
          <a:srcRect l="85890" t="2050" r="96810" b="56640"/>
          <a:stretch>
            <a:fillRect/>
          </a:stretch>
        </p:blipFill>
        <p:spPr>
          <a:xfrm flipH="1">
            <a:off x="1389573" y="3413141"/>
            <a:ext cx="861750" cy="9466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6199;p62"/>
          <p:cNvGrpSpPr/>
          <p:nvPr/>
        </p:nvGrpSpPr>
        <p:grpSpPr>
          <a:xfrm rot="0">
            <a:off x="1532816" y="1519439"/>
            <a:ext cx="540067" cy="540067"/>
            <a:chOff x="-57956276" y="3197925"/>
            <a:chExt cx="319000" cy="319225"/>
          </a:xfrm>
          <a:solidFill>
            <a:srgbClr val="447f00">
              <a:alpha val="100000"/>
            </a:srgbClr>
          </a:solidFill>
        </p:grpSpPr>
        <p:sp>
          <p:nvSpPr>
            <p:cNvPr id="565" name="Google Shape;6200;p62"/>
            <p:cNvSpPr/>
            <p:nvPr/>
          </p:nvSpPr>
          <p:spPr>
            <a:xfrm>
              <a:off x="-57940524" y="3353300"/>
              <a:ext cx="18150" cy="65400"/>
            </a:xfrm>
            <a:custGeom>
              <a:avLst/>
              <a:gd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6201;p62"/>
            <p:cNvSpPr/>
            <p:nvPr/>
          </p:nvSpPr>
          <p:spPr>
            <a:xfrm>
              <a:off x="-57679824" y="3353300"/>
              <a:ext cx="18925" cy="65400"/>
            </a:xfrm>
            <a:custGeom>
              <a:avLst/>
              <a:gd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6202;p62"/>
            <p:cNvSpPr/>
            <p:nvPr/>
          </p:nvSpPr>
          <p:spPr>
            <a:xfrm>
              <a:off x="-57956276" y="3255625"/>
              <a:ext cx="319000" cy="55175"/>
            </a:xfrm>
            <a:custGeom>
              <a:avLst/>
              <a:gd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6203;p62"/>
            <p:cNvSpPr/>
            <p:nvPr/>
          </p:nvSpPr>
          <p:spPr>
            <a:xfrm>
              <a:off x="-57868048" y="3494275"/>
              <a:ext cx="18900" cy="22875"/>
            </a:xfrm>
            <a:custGeom>
              <a:avLst/>
              <a:gd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6204;p62"/>
            <p:cNvSpPr/>
            <p:nvPr/>
          </p:nvSpPr>
          <p:spPr>
            <a:xfrm>
              <a:off x="-57755424" y="3494275"/>
              <a:ext cx="18125" cy="22875"/>
            </a:xfrm>
            <a:custGeom>
              <a:avLst/>
              <a:gd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6205;p62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6206;p62"/>
            <p:cNvSpPr/>
            <p:nvPr/>
          </p:nvSpPr>
          <p:spPr>
            <a:xfrm>
              <a:off x="-57860976" y="3197925"/>
              <a:ext cx="119750" cy="37250"/>
            </a:xfrm>
            <a:custGeom>
              <a:avLst/>
              <a:gd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6223;p62"/>
          <p:cNvGrpSpPr/>
          <p:nvPr/>
        </p:nvGrpSpPr>
        <p:grpSpPr>
          <a:xfrm rot="0">
            <a:off x="1573637" y="3735548"/>
            <a:ext cx="540067" cy="540067"/>
            <a:chOff x="-55987224" y="3591025"/>
            <a:chExt cx="317448" cy="317575"/>
          </a:xfrm>
          <a:solidFill>
            <a:srgbClr val="447f00">
              <a:alpha val="100000"/>
            </a:srgbClr>
          </a:solidFill>
        </p:grpSpPr>
        <p:sp>
          <p:nvSpPr>
            <p:cNvPr id="573" name="Google Shape;6224;p62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6225;p62"/>
            <p:cNvSpPr/>
            <p:nvPr/>
          </p:nvSpPr>
          <p:spPr>
            <a:xfrm>
              <a:off x="-55967524" y="3591025"/>
              <a:ext cx="297750" cy="131700"/>
            </a:xfrm>
            <a:custGeom>
              <a:avLst/>
              <a:gd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6226;p62"/>
            <p:cNvSpPr/>
            <p:nvPr/>
          </p:nvSpPr>
          <p:spPr>
            <a:xfrm>
              <a:off x="-55875376" y="3703000"/>
              <a:ext cx="55950" cy="17350"/>
            </a:xfrm>
            <a:custGeom>
              <a:avLst/>
              <a:gd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6227;p62"/>
            <p:cNvSpPr/>
            <p:nvPr/>
          </p:nvSpPr>
          <p:spPr>
            <a:xfrm>
              <a:off x="-55987224" y="3746325"/>
              <a:ext cx="18150" cy="63825"/>
            </a:xfrm>
            <a:custGeom>
              <a:avLst/>
              <a:gd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6228;p62"/>
            <p:cNvSpPr/>
            <p:nvPr/>
          </p:nvSpPr>
          <p:spPr>
            <a:xfrm>
              <a:off x="-55725724" y="374552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8" name="Google Shape;6384;p62"/>
          <p:cNvGrpSpPr/>
          <p:nvPr/>
        </p:nvGrpSpPr>
        <p:grpSpPr>
          <a:xfrm rot="0">
            <a:off x="5665521" y="3353548"/>
            <a:ext cx="540065" cy="540067"/>
            <a:chOff x="-56766176" y="3198925"/>
            <a:chExt cx="279624" cy="319000"/>
          </a:xfrm>
          <a:solidFill>
            <a:srgbClr val="447f00">
              <a:alpha val="100000"/>
            </a:srgbClr>
          </a:solidFill>
        </p:grpSpPr>
        <p:sp>
          <p:nvSpPr>
            <p:cNvPr id="579" name="Google Shape;6385;p62"/>
            <p:cNvSpPr/>
            <p:nvPr/>
          </p:nvSpPr>
          <p:spPr>
            <a:xfrm>
              <a:off x="-56766176" y="33359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6386;p62"/>
            <p:cNvSpPr/>
            <p:nvPr/>
          </p:nvSpPr>
          <p:spPr>
            <a:xfrm>
              <a:off x="-56747276" y="3198925"/>
              <a:ext cx="222925" cy="93750"/>
            </a:xfrm>
            <a:custGeom>
              <a:avLst/>
              <a:gd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6387;p62"/>
            <p:cNvSpPr/>
            <p:nvPr/>
          </p:nvSpPr>
          <p:spPr>
            <a:xfrm>
              <a:off x="-56710248" y="3348575"/>
              <a:ext cx="55150" cy="55150"/>
            </a:xfrm>
            <a:custGeom>
              <a:avLst/>
              <a:gd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6388;p62"/>
            <p:cNvSpPr/>
            <p:nvPr/>
          </p:nvSpPr>
          <p:spPr>
            <a:xfrm>
              <a:off x="-56597624" y="3349350"/>
              <a:ext cx="55150" cy="55175"/>
            </a:xfrm>
            <a:custGeom>
              <a:avLst/>
              <a:gd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6389;p62"/>
            <p:cNvSpPr/>
            <p:nvPr/>
          </p:nvSpPr>
          <p:spPr>
            <a:xfrm>
              <a:off x="-56727576" y="3376925"/>
              <a:ext cx="204800" cy="141000"/>
            </a:xfrm>
            <a:custGeom>
              <a:avLst/>
              <a:gd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6390;p62"/>
            <p:cNvSpPr/>
            <p:nvPr/>
          </p:nvSpPr>
          <p:spPr>
            <a:xfrm>
              <a:off x="-56729152" y="3289500"/>
              <a:ext cx="204000" cy="87450"/>
            </a:xfrm>
            <a:custGeom>
              <a:avLst/>
              <a:gd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6391;p62"/>
            <p:cNvSpPr/>
            <p:nvPr/>
          </p:nvSpPr>
          <p:spPr>
            <a:xfrm>
              <a:off x="-56505476" y="33359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6432;p62"/>
          <p:cNvGrpSpPr/>
          <p:nvPr/>
        </p:nvGrpSpPr>
        <p:grpSpPr>
          <a:xfrm rot="0">
            <a:off x="5665520" y="1935590"/>
            <a:ext cx="540067" cy="540067"/>
            <a:chOff x="-57162352" y="3982000"/>
            <a:chExt cx="287500" cy="318825"/>
          </a:xfrm>
          <a:solidFill>
            <a:srgbClr val="447f00">
              <a:alpha val="100000"/>
            </a:srgbClr>
          </a:solidFill>
        </p:grpSpPr>
        <p:sp>
          <p:nvSpPr>
            <p:cNvPr id="587" name="Google Shape;6433;p62"/>
            <p:cNvSpPr/>
            <p:nvPr/>
          </p:nvSpPr>
          <p:spPr>
            <a:xfrm>
              <a:off x="-56989848" y="4151150"/>
              <a:ext cx="55150" cy="55150"/>
            </a:xfrm>
            <a:custGeom>
              <a:avLst/>
              <a:gd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6434;p62"/>
            <p:cNvSpPr/>
            <p:nvPr/>
          </p:nvSpPr>
          <p:spPr>
            <a:xfrm>
              <a:off x="-57162352" y="3982000"/>
              <a:ext cx="287500" cy="161300"/>
            </a:xfrm>
            <a:custGeom>
              <a:avLst/>
              <a:gd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quadBezTo>
                    <a:pt x="4096" y="2545"/>
                    <a:pt x="4191" y="2513"/>
                  </a:quad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6435;p62"/>
            <p:cNvSpPr/>
            <p:nvPr/>
          </p:nvSpPr>
          <p:spPr>
            <a:xfrm>
              <a:off x="-57119848" y="4066875"/>
              <a:ext cx="126075" cy="111875"/>
            </a:xfrm>
            <a:custGeom>
              <a:avLst/>
              <a:gd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6436;p62"/>
            <p:cNvSpPr/>
            <p:nvPr/>
          </p:nvSpPr>
          <p:spPr>
            <a:xfrm>
              <a:off x="-57100924" y="4151150"/>
              <a:ext cx="55175" cy="55150"/>
            </a:xfrm>
            <a:custGeom>
              <a:avLst/>
              <a:gd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6437;p62"/>
            <p:cNvSpPr/>
            <p:nvPr/>
          </p:nvSpPr>
          <p:spPr>
            <a:xfrm>
              <a:off x="-57119824" y="4179500"/>
              <a:ext cx="204800" cy="121325"/>
            </a:xfrm>
            <a:custGeom>
              <a:avLst/>
              <a:gd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6438;p62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6439;p62"/>
            <p:cNvSpPr/>
            <p:nvPr/>
          </p:nvSpPr>
          <p:spPr>
            <a:xfrm>
              <a:off x="-56896124" y="41558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6440;p62"/>
            <p:cNvSpPr/>
            <p:nvPr/>
          </p:nvSpPr>
          <p:spPr>
            <a:xfrm>
              <a:off x="-56924476" y="4149575"/>
              <a:ext cx="9450" cy="29175"/>
            </a:xfrm>
            <a:custGeom>
              <a:avLst/>
              <a:gd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6441;p62"/>
          <p:cNvGrpSpPr/>
          <p:nvPr/>
        </p:nvGrpSpPr>
        <p:grpSpPr>
          <a:xfrm rot="0">
            <a:off x="1532816" y="2603681"/>
            <a:ext cx="540067" cy="540067"/>
            <a:chOff x="-52851676" y="3585650"/>
            <a:chExt cx="319000" cy="317425"/>
          </a:xfrm>
          <a:solidFill>
            <a:srgbClr val="447f00">
              <a:alpha val="100000"/>
            </a:srgbClr>
          </a:solidFill>
        </p:grpSpPr>
        <p:sp>
          <p:nvSpPr>
            <p:cNvPr id="596" name="Google Shape;6442;p62"/>
            <p:cNvSpPr/>
            <p:nvPr/>
          </p:nvSpPr>
          <p:spPr>
            <a:xfrm>
              <a:off x="-52851676" y="3641575"/>
              <a:ext cx="319000" cy="106350"/>
            </a:xfrm>
            <a:custGeom>
              <a:avLst/>
              <a:gd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6443;p62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6444;p62"/>
            <p:cNvSpPr/>
            <p:nvPr/>
          </p:nvSpPr>
          <p:spPr>
            <a:xfrm>
              <a:off x="-52794976" y="3696700"/>
              <a:ext cx="127625" cy="74850"/>
            </a:xfrm>
            <a:custGeom>
              <a:avLst/>
              <a:gd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6445;p62"/>
            <p:cNvSpPr/>
            <p:nvPr/>
          </p:nvSpPr>
          <p:spPr>
            <a:xfrm>
              <a:off x="-52795752" y="3700625"/>
              <a:ext cx="204800" cy="202450"/>
            </a:xfrm>
            <a:custGeom>
              <a:avLst/>
              <a:gd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446;p62"/>
            <p:cNvSpPr/>
            <p:nvPr/>
          </p:nvSpPr>
          <p:spPr>
            <a:xfrm>
              <a:off x="-52832776" y="3740025"/>
              <a:ext cx="18125" cy="64600"/>
            </a:xfrm>
            <a:custGeom>
              <a:avLst/>
              <a:gd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447;p62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447f00">
                <a:alpha val="10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278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>
            <a:spLocks noGrp="1"/>
          </p:cNvSpPr>
          <p:nvPr>
            <p:ph type="title" idx="0"/>
          </p:nvPr>
        </p:nvSpPr>
        <p:spPr>
          <a:xfrm>
            <a:off x="3915861" y="1940223"/>
            <a:ext cx="4518000" cy="959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QnA</a:t>
            </a:r>
            <a:endParaRPr lang="en-US" altLang="ko-KR"/>
          </a:p>
        </p:txBody>
      </p:sp>
      <p:sp>
        <p:nvSpPr>
          <p:cNvPr id="381" name="Google Shape;381;p36"/>
          <p:cNvSpPr txBox="1">
            <a:spLocks noGrp="1"/>
          </p:cNvSpPr>
          <p:nvPr>
            <p:ph type="subTitle" idx="1"/>
          </p:nvPr>
        </p:nvSpPr>
        <p:spPr>
          <a:xfrm>
            <a:off x="3910850" y="3323750"/>
            <a:ext cx="4518000" cy="467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" b="1" i="0" u="none" strike="noStrike" kern="0" cap="none" spc="0" normalizeH="0" baseline="0" mc:Ignorable="hp" hp:hslEmbossed="0">
                <a:solidFill>
                  <a:schemeClr val="lt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Does anyone have any questions?</a:t>
            </a:r>
            <a:endParaRPr lang="en-US" altLang="ko-KR">
              <a:solidFill>
                <a:schemeClr val="lt1"/>
              </a:solidFill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3915424" y="1130400"/>
            <a:ext cx="4518106" cy="121451"/>
            <a:chOff x="3903250" y="612250"/>
            <a:chExt cx="4525800" cy="121451"/>
          </a:xfrm>
        </p:grpSpPr>
        <p:cxnSp>
          <p:nvCxnSpPr>
            <p:cNvPr id="383" name="Google Shape;383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4" name="Google Shape;384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6"/>
          <p:cNvGrpSpPr/>
          <p:nvPr/>
        </p:nvGrpSpPr>
        <p:grpSpPr>
          <a:xfrm rot="10800000">
            <a:off x="3915123" y="3891624"/>
            <a:ext cx="4518106" cy="121451"/>
            <a:chOff x="3903250" y="612250"/>
            <a:chExt cx="4525800" cy="121451"/>
          </a:xfrm>
        </p:grpSpPr>
        <p:cxnSp>
          <p:nvCxnSpPr>
            <p:cNvPr id="386" name="Google Shape;386;p3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7" name="Google Shape;387;p3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 b="14330" l="4727" r="52763" t="17656"/>
          <a:stretch/>
        </p:blipFill>
        <p:spPr>
          <a:xfrm>
            <a:off x="715100" y="1130399"/>
            <a:ext cx="2728899" cy="28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98" y="868475"/>
            <a:ext cx="2505850" cy="2032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579" y="2834360"/>
            <a:ext cx="1027996" cy="92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9084" y="3032192"/>
            <a:ext cx="946501" cy="113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150" y="2573618"/>
            <a:ext cx="1283602" cy="1139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5" name="Google Shape;275;p29"/>
          <p:cNvSpPr txBox="1"/>
          <p:nvPr>
            <p:ph idx="2" type="title"/>
          </p:nvPr>
        </p:nvSpPr>
        <p:spPr>
          <a:xfrm>
            <a:off x="1505400" y="1383097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29"/>
          <p:cNvSpPr txBox="1"/>
          <p:nvPr>
            <p:ph idx="3" type="title"/>
          </p:nvPr>
        </p:nvSpPr>
        <p:spPr>
          <a:xfrm>
            <a:off x="1505400" y="2892679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7" name="Google Shape;277;p29"/>
          <p:cNvSpPr txBox="1"/>
          <p:nvPr>
            <p:ph idx="4" type="title"/>
          </p:nvPr>
        </p:nvSpPr>
        <p:spPr>
          <a:xfrm>
            <a:off x="4204675" y="1383097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8" name="Google Shape;278;p29"/>
          <p:cNvSpPr txBox="1"/>
          <p:nvPr>
            <p:ph idx="5" type="title"/>
          </p:nvPr>
        </p:nvSpPr>
        <p:spPr>
          <a:xfrm>
            <a:off x="4204675" y="2892679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79" name="Google Shape;279;p29"/>
          <p:cNvSpPr txBox="1"/>
          <p:nvPr>
            <p:ph idx="6" type="title"/>
          </p:nvPr>
        </p:nvSpPr>
        <p:spPr>
          <a:xfrm>
            <a:off x="6903950" y="1383097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0" name="Google Shape;280;p29"/>
          <p:cNvSpPr txBox="1"/>
          <p:nvPr>
            <p:ph idx="7" type="title"/>
          </p:nvPr>
        </p:nvSpPr>
        <p:spPr>
          <a:xfrm>
            <a:off x="6903950" y="2892679"/>
            <a:ext cx="734700" cy="62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81" name="Google Shape;281;p29"/>
          <p:cNvSpPr txBox="1">
            <a:spLocks noGrp="1"/>
          </p:cNvSpPr>
          <p:nvPr>
            <p:ph type="subTitle" idx="1"/>
          </p:nvPr>
        </p:nvSpPr>
        <p:spPr>
          <a:xfrm>
            <a:off x="720000" y="1997675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Goals and objects</a:t>
            </a:r>
            <a:endParaRPr/>
          </a:p>
        </p:txBody>
      </p:sp>
      <p:sp>
        <p:nvSpPr>
          <p:cNvPr id="282" name="Google Shape;282;p29"/>
          <p:cNvSpPr txBox="1">
            <a:spLocks noGrp="1"/>
          </p:cNvSpPr>
          <p:nvPr>
            <p:ph type="subTitle" idx="8"/>
          </p:nvPr>
        </p:nvSpPr>
        <p:spPr>
          <a:xfrm>
            <a:off x="3419275" y="1997675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Introduce</a:t>
            </a:r>
            <a:endParaRPr lang="en-US" altLang="ko-K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Team</a:t>
            </a:r>
            <a:endParaRPr lang="en-US" altLang="ko-KR"/>
          </a:p>
        </p:txBody>
      </p:sp>
      <p:sp>
        <p:nvSpPr>
          <p:cNvPr id="283" name="Google Shape;283;p29"/>
          <p:cNvSpPr txBox="1">
            <a:spLocks noGrp="1"/>
          </p:cNvSpPr>
          <p:nvPr>
            <p:ph type="subTitle" idx="9"/>
          </p:nvPr>
        </p:nvSpPr>
        <p:spPr>
          <a:xfrm>
            <a:off x="6118550" y="1997675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Infra</a:t>
            </a:r>
            <a:endParaRPr lang="en-US" altLang="ko-K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Architecture</a:t>
            </a:r>
            <a:endParaRPr lang="en-US" altLang="ko-KR"/>
          </a:p>
        </p:txBody>
      </p:sp>
      <p:sp>
        <p:nvSpPr>
          <p:cNvPr id="284" name="Google Shape;284;p29"/>
          <p:cNvSpPr txBox="1">
            <a:spLocks noGrp="1"/>
          </p:cNvSpPr>
          <p:nvPr>
            <p:ph type="subTitle" idx="13"/>
          </p:nvPr>
        </p:nvSpPr>
        <p:spPr>
          <a:xfrm>
            <a:off x="720000" y="3507350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Web</a:t>
            </a:r>
            <a:endParaRPr lang="en-US" altLang="ko-K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Page</a:t>
            </a:r>
            <a:endParaRPr lang="en-US" altLang="ko-KR"/>
          </a:p>
        </p:txBody>
      </p:sp>
      <p:sp>
        <p:nvSpPr>
          <p:cNvPr id="285" name="Google Shape;285;p29"/>
          <p:cNvSpPr txBox="1">
            <a:spLocks noGrp="1"/>
          </p:cNvSpPr>
          <p:nvPr>
            <p:ph type="subTitle" idx="14"/>
          </p:nvPr>
        </p:nvSpPr>
        <p:spPr>
          <a:xfrm>
            <a:off x="3419275" y="3507350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Trouble</a:t>
            </a:r>
            <a:endParaRPr lang="en-US" altLang="ko-K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Shooting</a:t>
            </a:r>
            <a:endParaRPr lang="en-US" altLang="ko-KR"/>
          </a:p>
        </p:txBody>
      </p:sp>
      <p:sp>
        <p:nvSpPr>
          <p:cNvPr id="286" name="Google Shape;286;p29"/>
          <p:cNvSpPr txBox="1">
            <a:spLocks noGrp="1"/>
          </p:cNvSpPr>
          <p:nvPr>
            <p:ph type="subTitle" idx="15"/>
          </p:nvPr>
        </p:nvSpPr>
        <p:spPr>
          <a:xfrm>
            <a:off x="6118550" y="3507350"/>
            <a:ext cx="2305500" cy="665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Opinion &amp;</a:t>
            </a:r>
            <a:endParaRPr lang="en-US" altLang="ko-K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QnA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22;p46"/>
          <p:cNvSpPr txBox="1"/>
          <p:nvPr/>
        </p:nvSpPr>
        <p:spPr>
          <a:xfrm>
            <a:off x="789514" y="2043599"/>
            <a:ext cx="3690300" cy="1056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b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iriam Libre"/>
              <a:buNone/>
              <a:defRPr/>
            </a:pPr>
            <a:r>
              <a:rPr xmlns:mc="http://schemas.openxmlformats.org/markup-compatibility/2006" xmlns:hp="http://schemas.haansoft.com/office/presentation/8.0" kumimoji="0" lang="en" sz="6000" b="1" i="0" u="none" strike="noStrike" kern="0" cap="none" spc="0" normalizeH="0" baseline="0" mc:Ignorable="hp" hp:hslEmbossed="0">
                <a:solidFill>
                  <a:srgbClr val="191919"/>
                </a:solidFill>
                <a:latin typeface="Miriam Libre"/>
                <a:ea typeface="Miriam Libre"/>
                <a:cs typeface="Miriam Libre"/>
                <a:sym typeface="Miriam Libre"/>
              </a:rPr>
              <a:t>THANKS</a:t>
            </a:r>
            <a:r>
              <a:rPr xmlns:mc="http://schemas.openxmlformats.org/markup-compatibility/2006" xmlns:hp="http://schemas.haansoft.com/office/presentation/8.0" kumimoji="0" lang="en" sz="6000" b="1" i="0" u="none" strike="noStrike" kern="0" cap="none" spc="0" normalizeH="0" baseline="0" mc:Ignorable="hp" hp:hslEmbossed="0">
                <a:solidFill>
                  <a:srgbClr val="6b523f"/>
                </a:solidFill>
                <a:latin typeface="Miriam Libre"/>
                <a:ea typeface="Miriam Libre"/>
                <a:cs typeface="Miriam Libre"/>
                <a:sym typeface="Miriam Libre"/>
              </a:rPr>
              <a:t>!</a:t>
            </a:r>
            <a:endParaRPr xmlns:mc="http://schemas.openxmlformats.org/markup-compatibility/2006" xmlns:hp="http://schemas.haansoft.com/office/presentation/8.0" kumimoji="0" sz="6000" b="1" i="0" u="none" strike="noStrike" kern="0" cap="none" spc="0" normalizeH="0" baseline="0" mc:Ignorable="hp" hp:hslEmbossed="0">
              <a:solidFill>
                <a:srgbClr val="6b523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sp>
        <p:nvSpPr>
          <p:cNvPr id="13" name="Google Shape;623;p46"/>
          <p:cNvSpPr txBox="1"/>
          <p:nvPr/>
        </p:nvSpPr>
        <p:spPr>
          <a:xfrm>
            <a:off x="715142" y="3961350"/>
            <a:ext cx="3690300" cy="434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0" cap="none" spc="0" normalizeH="0" baseline="0" mc:Ignorable="hp" hp:hslEmbossed="0">
                <a:solidFill>
                  <a:srgbClr val="191919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We will finish the presentation of Group 1.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0" cap="none" spc="0" normalizeH="0" baseline="0" mc:Ignorable="hp" hp:hslEmbossed="0">
              <a:solidFill>
                <a:srgbClr val="191919"/>
              </a:solidFill>
              <a:latin typeface="Albert Sans Medium"/>
              <a:ea typeface="Albert Sans Medium"/>
              <a:cs typeface="Albert Sans Medium"/>
              <a:sym typeface="Albert Sans Medium"/>
            </a:endParaRPr>
          </a:p>
        </p:txBody>
      </p:sp>
      <p:grpSp>
        <p:nvGrpSpPr>
          <p:cNvPr id="17" name="Google Shape;627;p46"/>
          <p:cNvGrpSpPr/>
          <p:nvPr/>
        </p:nvGrpSpPr>
        <p:grpSpPr>
          <a:xfrm rot="0">
            <a:off x="634388" y="622475"/>
            <a:ext cx="3851456" cy="121451"/>
            <a:chOff x="3903250" y="612250"/>
            <a:chExt cx="4525800" cy="121451"/>
          </a:xfrm>
        </p:grpSpPr>
        <p:cxnSp>
          <p:nvCxnSpPr>
            <p:cNvPr id="18" name="Google Shape;628;p4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rgbClr val="9b250b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9" name="Google Shape;629;p4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rgbClr val="9b250b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630;p46"/>
          <p:cNvGrpSpPr/>
          <p:nvPr/>
        </p:nvGrpSpPr>
        <p:grpSpPr>
          <a:xfrm rot="10800000">
            <a:off x="634635" y="4399549"/>
            <a:ext cx="3851456" cy="121451"/>
            <a:chOff x="3903250" y="612250"/>
            <a:chExt cx="4525800" cy="121451"/>
          </a:xfrm>
        </p:grpSpPr>
        <p:cxnSp>
          <p:nvCxnSpPr>
            <p:cNvPr id="21" name="Google Shape;631;p46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rgbClr val="9b250b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22" name="Google Shape;632;p46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rgbClr val="9b250b">
                <a:alpha val="100000"/>
              </a:srgbClr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p>
              <a:pPr marL="0" marR="0" lvl="0" indent="0" algn="l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sz="1400" b="0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" name="Google Shape;645;p46"/>
          <p:cNvPicPr/>
          <p:nvPr/>
        </p:nvPicPr>
        <p:blipFill rotWithShape="1">
          <a:blip r:embed="rId2">
            <a:alphaModFix/>
          </a:blip>
          <a:srcRect l="-70" t="8530" r="27170" b="8120"/>
          <a:stretch>
            <a:fillRect/>
          </a:stretch>
        </p:blipFill>
        <p:spPr>
          <a:xfrm rot="5400000">
            <a:off x="4666151" y="1095600"/>
            <a:ext cx="3889674" cy="29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46;p4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 rot="45" flipH="1">
            <a:off x="5571502" y="3662514"/>
            <a:ext cx="1109588" cy="91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47;p4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353021" flipH="1">
            <a:off x="5446678" y="274939"/>
            <a:ext cx="3431097" cy="218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48;p4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rot="795213">
            <a:off x="6387675" y="2573675"/>
            <a:ext cx="1392996" cy="7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49;p4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 rot="21304326" flipH="1">
            <a:off x="4668420" y="1585542"/>
            <a:ext cx="1272787" cy="108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650;p4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686958" y="2571751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651;p46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721367" y="3651039"/>
            <a:ext cx="1764214" cy="116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897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GOALS AND </a:t>
            </a:r>
            <a:r>
              <a:rPr lang="en">
                <a:solidFill>
                  <a:schemeClr val="dk2"/>
                </a:solidFill>
              </a:rPr>
              <a:t>objects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/>
          <p:nvPr>
            <p:ph idx="2" type="title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b="22348" l="4727" r="52763" t="25679"/>
          <a:stretch/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Goals and Object</a:t>
            </a:r>
            <a:endParaRPr lang="en-US" altLang="ko-KR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3"/>
          </p:nvPr>
        </p:nvSpPr>
        <p:spPr>
          <a:xfrm>
            <a:off x="491400" y="2342125"/>
            <a:ext cx="3547560" cy="1795200"/>
          </a:xfrm>
          <a:prstGeom prst="rect">
            <a:avLst/>
          </a:prstGeom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1. AWS UI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와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CloudFormation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을 이용한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  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3-Tier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클라우드 아키텍쳐 구축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 algn="l">
              <a:lnSpc>
                <a:spcPct val="145000"/>
              </a:lnSpc>
              <a:defRPr/>
            </a:pPr>
            <a:r>
              <a:rPr lang="EN-US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2. JAVA - Tomcat </a:t>
            </a:r>
            <a:r>
              <a:rPr spc="-5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활용하여 웹 애플리케이션</a:t>
            </a:r>
            <a:r>
              <a:rPr lang="en-US" altLang="ko-KR" spc="-5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</a:t>
            </a:r>
            <a:r>
              <a:rPr spc="-5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제작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3. CloudWatch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를 통해 경보를 발생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시켜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   a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utoscaling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구성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및 관리자 대응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4.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CloudFormation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를 이용한 유지보수와 재사용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1"/>
          </p:nvPr>
        </p:nvSpPr>
        <p:spPr>
          <a:xfrm>
            <a:off x="720000" y="1893077"/>
            <a:ext cx="2907600" cy="497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Goals</a:t>
            </a:r>
            <a:endParaRPr lang="en-US" altLang="ko-KR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2"/>
          </p:nvPr>
        </p:nvSpPr>
        <p:spPr>
          <a:xfrm>
            <a:off x="5516400" y="1893077"/>
            <a:ext cx="2907600" cy="497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Object</a:t>
            </a:r>
            <a:endParaRPr lang="en-US" altLang="ko-KR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4"/>
          </p:nvPr>
        </p:nvSpPr>
        <p:spPr>
          <a:xfrm>
            <a:off x="5218744" y="2337164"/>
            <a:ext cx="3319358" cy="179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1. AWS Service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를 사용하여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 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Cloud Archiecture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이해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2. JAVA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(web)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– 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Tomcat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(was)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을 활용한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 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웹페이지 제작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3. Monitoring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의 알람을 통해 유동적인 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  <a:cs typeface="맑은 고딕"/>
              </a:rPr>
              <a:t>자원 활용과 대응</a:t>
            </a:r>
            <a:endParaRPr xmlns:mc="http://schemas.openxmlformats.org/markup-compatibility/2006" xmlns:hp="http://schemas.haansoft.com/office/presentation/8.0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  <a:cs typeface="맑은 고딕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4.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IaC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를 위한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CloudFormation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활용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331" name="Google Shape;331;p32"/>
          <p:cNvPicPr preferRelativeResize="0"/>
          <p:nvPr/>
        </p:nvPicPr>
        <p:blipFill rotWithShape="1">
          <a:blip r:embed="rId3">
            <a:alphaModFix/>
          </a:blip>
          <a:srcRect b="22351" l="12211" r="13328" t="8535"/>
          <a:stretch/>
        </p:blipFill>
        <p:spPr>
          <a:xfrm rot="5400000">
            <a:off x="3459712" y="2323763"/>
            <a:ext cx="2224576" cy="1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2"/>
          <p:cNvPicPr preferRelativeResize="0"/>
          <p:nvPr/>
        </p:nvPicPr>
        <p:blipFill rotWithShape="1">
          <a:blip r:embed="rId4">
            <a:alphaModFix/>
          </a:blip>
          <a:srcRect b="-2543" l="-3902" r="-3902" t="-2543"/>
          <a:stretch/>
        </p:blipFill>
        <p:spPr>
          <a:xfrm>
            <a:off x="4489548" y="1690218"/>
            <a:ext cx="969447" cy="90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2"/>
          <p:cNvPicPr preferRelativeResize="0"/>
          <p:nvPr/>
        </p:nvPicPr>
        <p:blipFill rotWithShape="1">
          <a:blip r:embed="rId5">
            <a:alphaModFix/>
          </a:blip>
          <a:srcRect b="-4548" l="-6677" r="-6688" t="-4538"/>
          <a:stretch/>
        </p:blipFill>
        <p:spPr>
          <a:xfrm>
            <a:off x="4093400" y="3433352"/>
            <a:ext cx="130954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2"/>
          <p:cNvPicPr preferRelativeResize="0"/>
          <p:nvPr/>
        </p:nvPicPr>
        <p:blipFill rotWithShape="1">
          <a:blip r:embed="rId6">
            <a:alphaModFix/>
          </a:blip>
          <a:srcRect b="-9610" l="-3033" r="-3033" t="-9622"/>
          <a:stretch/>
        </p:blipFill>
        <p:spPr>
          <a:xfrm>
            <a:off x="3746875" y="2503839"/>
            <a:ext cx="1155197" cy="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3931500" cy="1640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Introduce</a:t>
            </a:r>
            <a:br>
              <a:rPr lang="en-US" altLang="ko-KR"/>
            </a:br>
            <a:r>
              <a:rPr lang="en-US" altLang="ko-KR">
                <a:solidFill>
                  <a:schemeClr val="dk2"/>
                </a:solidFill>
              </a:rPr>
              <a:t>Team</a:t>
            </a:r>
            <a:endParaRPr lang="en-US" altLang="ko-KR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2</a:t>
            </a:r>
            <a:endParaRPr lang="en-US" altLang="ko-KR"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/>
          <p:nvPr/>
        </p:nvPicPr>
        <p:blipFill rotWithShape="1">
          <a:blip r:embed="rId3">
            <a:alphaModFix/>
          </a:blip>
          <a:srcRect l="4730" t="25680" r="52760" b="22350"/>
          <a:stretch>
            <a:fillRect/>
          </a:stretch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205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Introduce Team</a:t>
            </a:r>
            <a:endParaRPr lang="en-US" altLang="ko-KR"/>
          </a:p>
        </p:txBody>
      </p:sp>
      <p:grpSp>
        <p:nvGrpSpPr>
          <p:cNvPr id="441" name="Google Shape;6199;p62"/>
          <p:cNvGrpSpPr/>
          <p:nvPr/>
        </p:nvGrpSpPr>
        <p:grpSpPr>
          <a:xfrm rot="0">
            <a:off x="716388" y="1315332"/>
            <a:ext cx="540067" cy="540067"/>
            <a:chOff x="-57956276" y="3197925"/>
            <a:chExt cx="319000" cy="319225"/>
          </a:xfrm>
          <a:solidFill>
            <a:schemeClr val="accent4"/>
          </a:solidFill>
        </p:grpSpPr>
        <p:sp>
          <p:nvSpPr>
            <p:cNvPr id="442" name="Google Shape;6200;p62"/>
            <p:cNvSpPr/>
            <p:nvPr/>
          </p:nvSpPr>
          <p:spPr>
            <a:xfrm>
              <a:off x="-57940524" y="3353300"/>
              <a:ext cx="18150" cy="65400"/>
            </a:xfrm>
            <a:custGeom>
              <a:avLst/>
              <a:gdLst/>
              <a:rect l="l" t="t" r="r" b="b"/>
              <a:pathLst>
                <a:path w="726" h="2616" extrusionOk="0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3" name="Google Shape;6201;p62"/>
            <p:cNvSpPr/>
            <p:nvPr/>
          </p:nvSpPr>
          <p:spPr>
            <a:xfrm>
              <a:off x="-57679824" y="3353300"/>
              <a:ext cx="18925" cy="65400"/>
            </a:xfrm>
            <a:custGeom>
              <a:avLst/>
              <a:gdLst/>
              <a:rect l="l" t="t" r="r" b="b"/>
              <a:pathLst>
                <a:path w="757" h="2616" extrusionOk="0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4" name="Google Shape;6202;p62"/>
            <p:cNvSpPr/>
            <p:nvPr/>
          </p:nvSpPr>
          <p:spPr>
            <a:xfrm>
              <a:off x="-57956276" y="3255625"/>
              <a:ext cx="319000" cy="55175"/>
            </a:xfrm>
            <a:custGeom>
              <a:avLst/>
              <a:gdLst/>
              <a:rect l="l" t="t" r="r" b="b"/>
              <a:pathLst>
                <a:path w="12760" h="2207" extrusionOk="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5" name="Google Shape;6203;p62"/>
            <p:cNvSpPr/>
            <p:nvPr/>
          </p:nvSpPr>
          <p:spPr>
            <a:xfrm>
              <a:off x="-57868048" y="3494275"/>
              <a:ext cx="18900" cy="22875"/>
            </a:xfrm>
            <a:custGeom>
              <a:avLst/>
              <a:gdLst/>
              <a:rect l="l" t="t" r="r" b="b"/>
              <a:pathLst>
                <a:path w="756" h="915" extrusionOk="0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6" name="Google Shape;6204;p62"/>
            <p:cNvSpPr/>
            <p:nvPr/>
          </p:nvSpPr>
          <p:spPr>
            <a:xfrm>
              <a:off x="-57755424" y="3494275"/>
              <a:ext cx="18125" cy="22875"/>
            </a:xfrm>
            <a:custGeom>
              <a:avLst/>
              <a:gdLst/>
              <a:rect l="l" t="t" r="r" b="b"/>
              <a:pathLst>
                <a:path w="725" h="915" extrusionOk="0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7" name="Google Shape;6205;p62"/>
            <p:cNvSpPr/>
            <p:nvPr/>
          </p:nvSpPr>
          <p:spPr>
            <a:xfrm>
              <a:off x="-57903500" y="3329675"/>
              <a:ext cx="204800" cy="187475"/>
            </a:xfrm>
            <a:custGeom>
              <a:avLst/>
              <a:gdLst/>
              <a:rect l="l" t="t" r="r" b="b"/>
              <a:pathLst>
                <a:path w="8192" h="7499" extrusionOk="0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48" name="Google Shape;6206;p62"/>
            <p:cNvSpPr/>
            <p:nvPr/>
          </p:nvSpPr>
          <p:spPr>
            <a:xfrm>
              <a:off x="-57860976" y="3197925"/>
              <a:ext cx="119750" cy="37250"/>
            </a:xfrm>
            <a:custGeom>
              <a:avLst/>
              <a:gdLst/>
              <a:rect l="l" t="t" r="r" b="b"/>
              <a:pathLst>
                <a:path w="4790" h="1490" extrusionOk="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49" name="Google Shape;6223;p62"/>
          <p:cNvGrpSpPr/>
          <p:nvPr/>
        </p:nvGrpSpPr>
        <p:grpSpPr>
          <a:xfrm rot="0">
            <a:off x="757209" y="3826716"/>
            <a:ext cx="540067" cy="540067"/>
            <a:chOff x="-55987224" y="3591025"/>
            <a:chExt cx="317448" cy="317575"/>
          </a:xfrm>
          <a:solidFill>
            <a:schemeClr val="accent4"/>
          </a:solidFill>
        </p:grpSpPr>
        <p:sp>
          <p:nvSpPr>
            <p:cNvPr id="450" name="Google Shape;6224;p62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1" name="Google Shape;6225;p62"/>
            <p:cNvSpPr/>
            <p:nvPr/>
          </p:nvSpPr>
          <p:spPr>
            <a:xfrm>
              <a:off x="-55967524" y="3591025"/>
              <a:ext cx="297750" cy="131700"/>
            </a:xfrm>
            <a:custGeom>
              <a:avLst/>
              <a:gd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2" name="Google Shape;6226;p62"/>
            <p:cNvSpPr/>
            <p:nvPr/>
          </p:nvSpPr>
          <p:spPr>
            <a:xfrm>
              <a:off x="-55875376" y="3703000"/>
              <a:ext cx="55950" cy="17350"/>
            </a:xfrm>
            <a:custGeom>
              <a:avLst/>
              <a:gd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3" name="Google Shape;6227;p62"/>
            <p:cNvSpPr/>
            <p:nvPr/>
          </p:nvSpPr>
          <p:spPr>
            <a:xfrm>
              <a:off x="-55987224" y="3746325"/>
              <a:ext cx="18150" cy="63825"/>
            </a:xfrm>
            <a:custGeom>
              <a:avLst/>
              <a:gd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4" name="Google Shape;6228;p62"/>
            <p:cNvSpPr/>
            <p:nvPr/>
          </p:nvSpPr>
          <p:spPr>
            <a:xfrm>
              <a:off x="-55725724" y="374552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55" name="Google Shape;6384;p62"/>
          <p:cNvGrpSpPr/>
          <p:nvPr/>
        </p:nvGrpSpPr>
        <p:grpSpPr>
          <a:xfrm rot="0">
            <a:off x="4849093" y="3149441"/>
            <a:ext cx="540065" cy="540067"/>
            <a:chOff x="-56766176" y="3198925"/>
            <a:chExt cx="279624" cy="319000"/>
          </a:xfrm>
          <a:solidFill>
            <a:schemeClr val="accent4"/>
          </a:solidFill>
        </p:grpSpPr>
        <p:sp>
          <p:nvSpPr>
            <p:cNvPr id="456" name="Google Shape;6385;p62"/>
            <p:cNvSpPr/>
            <p:nvPr/>
          </p:nvSpPr>
          <p:spPr>
            <a:xfrm>
              <a:off x="-56766176" y="33359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7" name="Google Shape;6386;p62"/>
            <p:cNvSpPr/>
            <p:nvPr/>
          </p:nvSpPr>
          <p:spPr>
            <a:xfrm>
              <a:off x="-56747276" y="3198925"/>
              <a:ext cx="222925" cy="93750"/>
            </a:xfrm>
            <a:custGeom>
              <a:avLst/>
              <a:gd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8" name="Google Shape;6387;p62"/>
            <p:cNvSpPr/>
            <p:nvPr/>
          </p:nvSpPr>
          <p:spPr>
            <a:xfrm>
              <a:off x="-56710248" y="3348575"/>
              <a:ext cx="55150" cy="55150"/>
            </a:xfrm>
            <a:custGeom>
              <a:avLst/>
              <a:gd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9" name="Google Shape;6388;p62"/>
            <p:cNvSpPr/>
            <p:nvPr/>
          </p:nvSpPr>
          <p:spPr>
            <a:xfrm>
              <a:off x="-56597624" y="3349350"/>
              <a:ext cx="55150" cy="55175"/>
            </a:xfrm>
            <a:custGeom>
              <a:avLst/>
              <a:gd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0" name="Google Shape;6389;p62"/>
            <p:cNvSpPr/>
            <p:nvPr/>
          </p:nvSpPr>
          <p:spPr>
            <a:xfrm>
              <a:off x="-56727576" y="3376925"/>
              <a:ext cx="204800" cy="141000"/>
            </a:xfrm>
            <a:custGeom>
              <a:avLst/>
              <a:gd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1" name="Google Shape;6390;p62"/>
            <p:cNvSpPr/>
            <p:nvPr/>
          </p:nvSpPr>
          <p:spPr>
            <a:xfrm>
              <a:off x="-56729152" y="3289500"/>
              <a:ext cx="204000" cy="87450"/>
            </a:xfrm>
            <a:custGeom>
              <a:avLst/>
              <a:gd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62" name="Google Shape;6391;p62"/>
            <p:cNvSpPr/>
            <p:nvPr/>
          </p:nvSpPr>
          <p:spPr>
            <a:xfrm>
              <a:off x="-56505476" y="33359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72" name="Google Shape;6432;p62"/>
          <p:cNvGrpSpPr/>
          <p:nvPr/>
        </p:nvGrpSpPr>
        <p:grpSpPr>
          <a:xfrm rot="0">
            <a:off x="4849092" y="1731483"/>
            <a:ext cx="540067" cy="540067"/>
            <a:chOff x="-57162352" y="3982000"/>
            <a:chExt cx="287500" cy="318825"/>
          </a:xfrm>
          <a:solidFill>
            <a:schemeClr val="accent4"/>
          </a:solidFill>
        </p:grpSpPr>
        <p:sp>
          <p:nvSpPr>
            <p:cNvPr id="473" name="Google Shape;6433;p62"/>
            <p:cNvSpPr/>
            <p:nvPr/>
          </p:nvSpPr>
          <p:spPr>
            <a:xfrm>
              <a:off x="-56989848" y="4151150"/>
              <a:ext cx="55150" cy="55150"/>
            </a:xfrm>
            <a:custGeom>
              <a:avLst/>
              <a:gdLst/>
              <a:rect l="l" t="t" r="r" b="b"/>
              <a:pathLst>
                <a:path w="2206" h="2206" extrusionOk="0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4" name="Google Shape;6434;p62"/>
            <p:cNvSpPr/>
            <p:nvPr/>
          </p:nvSpPr>
          <p:spPr>
            <a:xfrm>
              <a:off x="-57162352" y="3982000"/>
              <a:ext cx="287500" cy="161300"/>
            </a:xfrm>
            <a:custGeom>
              <a:avLst/>
              <a:gdLst/>
              <a:rect l="l" t="t" r="r" b="b"/>
              <a:pathLst>
                <a:path w="11500" h="6452" extrusionOk="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quadBezTo>
                    <a:pt x="4096" y="2545"/>
                    <a:pt x="4191" y="2513"/>
                  </a:quad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5" name="Google Shape;6435;p62"/>
            <p:cNvSpPr/>
            <p:nvPr/>
          </p:nvSpPr>
          <p:spPr>
            <a:xfrm>
              <a:off x="-57119848" y="4066875"/>
              <a:ext cx="126075" cy="111875"/>
            </a:xfrm>
            <a:custGeom>
              <a:avLst/>
              <a:gdLst/>
              <a:rect l="l" t="t" r="r" b="b"/>
              <a:pathLst>
                <a:path w="5043" h="4475" extrusionOk="0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6" name="Google Shape;6436;p62"/>
            <p:cNvSpPr/>
            <p:nvPr/>
          </p:nvSpPr>
          <p:spPr>
            <a:xfrm>
              <a:off x="-57100924" y="4151150"/>
              <a:ext cx="55175" cy="55150"/>
            </a:xfrm>
            <a:custGeom>
              <a:avLst/>
              <a:gdLst/>
              <a:rect l="l" t="t" r="r" b="b"/>
              <a:pathLst>
                <a:path w="2207" h="2206" extrusionOk="0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7" name="Google Shape;6437;p62"/>
            <p:cNvSpPr/>
            <p:nvPr/>
          </p:nvSpPr>
          <p:spPr>
            <a:xfrm>
              <a:off x="-57119824" y="4179500"/>
              <a:ext cx="204800" cy="121325"/>
            </a:xfrm>
            <a:custGeom>
              <a:avLst/>
              <a:gdLst/>
              <a:rect l="l" t="t" r="r" b="b"/>
              <a:pathLst>
                <a:path w="8192" h="4853" extrusionOk="0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8" name="Google Shape;6438;p62"/>
            <p:cNvSpPr/>
            <p:nvPr/>
          </p:nvSpPr>
          <p:spPr>
            <a:xfrm>
              <a:off x="-57158400" y="4156675"/>
              <a:ext cx="18900" cy="63825"/>
            </a:xfrm>
            <a:custGeom>
              <a:avLst/>
              <a:gd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79" name="Google Shape;6439;p62"/>
            <p:cNvSpPr/>
            <p:nvPr/>
          </p:nvSpPr>
          <p:spPr>
            <a:xfrm>
              <a:off x="-56896124" y="4155875"/>
              <a:ext cx="18925" cy="63825"/>
            </a:xfrm>
            <a:custGeom>
              <a:avLst/>
              <a:gdLst/>
              <a:rect l="l" t="t" r="r" b="b"/>
              <a:pathLst>
                <a:path w="757" h="2553" extrusionOk="0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0" name="Google Shape;6440;p62"/>
            <p:cNvSpPr/>
            <p:nvPr/>
          </p:nvSpPr>
          <p:spPr>
            <a:xfrm>
              <a:off x="-56924476" y="4149575"/>
              <a:ext cx="9450" cy="29175"/>
            </a:xfrm>
            <a:custGeom>
              <a:avLst/>
              <a:gdLst/>
              <a:rect l="l" t="t" r="r" b="b"/>
              <a:pathLst>
                <a:path w="378" h="1167" extrusionOk="0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481" name="Google Shape;6441;p62"/>
          <p:cNvGrpSpPr/>
          <p:nvPr/>
        </p:nvGrpSpPr>
        <p:grpSpPr>
          <a:xfrm rot="0">
            <a:off x="716388" y="2647224"/>
            <a:ext cx="540067" cy="540067"/>
            <a:chOff x="-52851676" y="3585650"/>
            <a:chExt cx="319000" cy="317425"/>
          </a:xfrm>
          <a:solidFill>
            <a:schemeClr val="accent4"/>
          </a:solidFill>
        </p:grpSpPr>
        <p:sp>
          <p:nvSpPr>
            <p:cNvPr id="482" name="Google Shape;6442;p62"/>
            <p:cNvSpPr/>
            <p:nvPr/>
          </p:nvSpPr>
          <p:spPr>
            <a:xfrm>
              <a:off x="-52851676" y="3641575"/>
              <a:ext cx="319000" cy="106350"/>
            </a:xfrm>
            <a:custGeom>
              <a:avLst/>
              <a:gdLst/>
              <a:rect l="l" t="t" r="r" b="b"/>
              <a:pathLst>
                <a:path w="12760" h="4254" extrusionOk="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3" name="Google Shape;6443;p62"/>
            <p:cNvSpPr/>
            <p:nvPr/>
          </p:nvSpPr>
          <p:spPr>
            <a:xfrm>
              <a:off x="-52787100" y="3585650"/>
              <a:ext cx="189050" cy="52000"/>
            </a:xfrm>
            <a:custGeom>
              <a:avLst/>
              <a:gdLst/>
              <a:rect l="l" t="t" r="r" b="b"/>
              <a:pathLst>
                <a:path w="7562" h="2080" extrusionOk="0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4" name="Google Shape;6444;p62"/>
            <p:cNvSpPr/>
            <p:nvPr/>
          </p:nvSpPr>
          <p:spPr>
            <a:xfrm>
              <a:off x="-52794976" y="3696700"/>
              <a:ext cx="127625" cy="74850"/>
            </a:xfrm>
            <a:custGeom>
              <a:avLst/>
              <a:gdLst/>
              <a:rect l="l" t="t" r="r" b="b"/>
              <a:pathLst>
                <a:path w="5105" h="2994" extrusionOk="0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5" name="Google Shape;6445;p62"/>
            <p:cNvSpPr/>
            <p:nvPr/>
          </p:nvSpPr>
          <p:spPr>
            <a:xfrm>
              <a:off x="-52795752" y="3700625"/>
              <a:ext cx="204800" cy="202450"/>
            </a:xfrm>
            <a:custGeom>
              <a:avLst/>
              <a:gdLst/>
              <a:rect l="l" t="t" r="r" b="b"/>
              <a:pathLst>
                <a:path w="8192" h="8098" extrusionOk="0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6" name="Google Shape;6446;p62"/>
            <p:cNvSpPr/>
            <p:nvPr/>
          </p:nvSpPr>
          <p:spPr>
            <a:xfrm>
              <a:off x="-52832776" y="3740025"/>
              <a:ext cx="18125" cy="64600"/>
            </a:xfrm>
            <a:custGeom>
              <a:avLst/>
              <a:gd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87" name="Google Shape;6447;p62"/>
            <p:cNvSpPr/>
            <p:nvPr/>
          </p:nvSpPr>
          <p:spPr>
            <a:xfrm>
              <a:off x="-52570500" y="3740025"/>
              <a:ext cx="18925" cy="64600"/>
            </a:xfrm>
            <a:custGeom>
              <a:avLst/>
              <a:gd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90" name="Google Shape;327;p32"/>
          <p:cNvSpPr txBox="1">
            <a:spLocks noGrp="1"/>
          </p:cNvSpPr>
          <p:nvPr>
            <p:ph type="subTitle" idx="1"/>
          </p:nvPr>
        </p:nvSpPr>
        <p:spPr>
          <a:xfrm>
            <a:off x="1125492" y="1294374"/>
            <a:ext cx="3547560" cy="65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Autofit/>
          </a:bodyPr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계획서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발표자료 작성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CloudFormation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작성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통합 테스트 및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Trouble Shooting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427264" y="1892479"/>
            <a:ext cx="1190624" cy="297726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0" indent="-304800" algn="ctr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김명진 ☆</a:t>
            </a:r>
            <a:endParaRPr lang="en-US" altLang="ko-KR"/>
          </a:p>
        </p:txBody>
      </p:sp>
      <p:sp>
        <p:nvSpPr>
          <p:cNvPr id="492" name=""/>
          <p:cNvSpPr txBox="1"/>
          <p:nvPr/>
        </p:nvSpPr>
        <p:spPr>
          <a:xfrm>
            <a:off x="346981" y="3212373"/>
            <a:ext cx="1190624" cy="300447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0" indent="-304800" algn="ctr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김태훈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3" name=""/>
          <p:cNvSpPr txBox="1"/>
          <p:nvPr/>
        </p:nvSpPr>
        <p:spPr>
          <a:xfrm>
            <a:off x="333374" y="4325437"/>
            <a:ext cx="1190624" cy="297726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0" indent="-304800" algn="ctr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박세환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4" name=""/>
          <p:cNvSpPr txBox="1"/>
          <p:nvPr/>
        </p:nvSpPr>
        <p:spPr>
          <a:xfrm>
            <a:off x="4472667" y="2274024"/>
            <a:ext cx="1190624" cy="297726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0" indent="-304800" algn="ctr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우희제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5" name=""/>
          <p:cNvSpPr txBox="1"/>
          <p:nvPr/>
        </p:nvSpPr>
        <p:spPr>
          <a:xfrm>
            <a:off x="4506684" y="3723184"/>
            <a:ext cx="1190624" cy="297726"/>
          </a:xfrm>
          <a:prstGeom prst="rect">
            <a:avLst/>
          </a:prstGeom>
        </p:spPr>
        <p:txBody>
          <a:bodyPr wrap="square">
            <a:spAutoFit/>
          </a:bodyPr>
          <a:p>
            <a:pPr marL="457200" marR="0" lvl="0" indent="-304800" algn="ctr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한지수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6" name="Google Shape;327;p32"/>
          <p:cNvSpPr txBox="1">
            <a:spLocks noGrp="1"/>
          </p:cNvSpPr>
          <p:nvPr>
            <p:ph type="subTitle" idx="2"/>
          </p:nvPr>
        </p:nvSpPr>
        <p:spPr>
          <a:xfrm>
            <a:off x="1125492" y="2646589"/>
            <a:ext cx="3547560" cy="65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Autofit/>
          </a:bodyPr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수집 및 생성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WEB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Page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제작 및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server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구축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7" name="Google Shape;327;p32"/>
          <p:cNvSpPr txBox="1">
            <a:spLocks noGrp="1"/>
          </p:cNvSpPr>
          <p:nvPr>
            <p:ph type="subTitle" idx="3"/>
          </p:nvPr>
        </p:nvSpPr>
        <p:spPr>
          <a:xfrm>
            <a:off x="1125492" y="3786867"/>
            <a:ext cx="3547560" cy="65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Autofit/>
          </a:bodyPr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VPC, EC2,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ELB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생성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서비스 설치 및 테스트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WEB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Page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제작 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8" name="Google Shape;327;p32"/>
          <p:cNvSpPr txBox="1">
            <a:spLocks noGrp="1"/>
          </p:cNvSpPr>
          <p:nvPr>
            <p:ph type="subTitle" idx="4"/>
          </p:nvPr>
        </p:nvSpPr>
        <p:spPr>
          <a:xfrm>
            <a:off x="5316492" y="1716195"/>
            <a:ext cx="3547560" cy="65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Autofit/>
          </a:bodyPr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 CluodWatch &amp; SNS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설정 및 테스트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WAF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설정 및 테스트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Autoscaling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설정 및 테스트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499" name="Google Shape;327;p32"/>
          <p:cNvSpPr txBox="1">
            <a:spLocks noGrp="1"/>
          </p:cNvSpPr>
          <p:nvPr>
            <p:ph type="subTitle" idx="5"/>
          </p:nvPr>
        </p:nvSpPr>
        <p:spPr>
          <a:xfrm>
            <a:off x="5296082" y="3212981"/>
            <a:ext cx="3547560" cy="652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4" tIns="91424" rIns="91424" bIns="91424" anchor="t" anchorCtr="0">
            <a:noAutofit/>
          </a:bodyPr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 WEB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페이지 제작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WEB &amp; WAS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구축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marR="0" lvl="0" indent="-30480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lbert Sans Medium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·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Trouble Shooting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 idx="0"/>
          </p:nvPr>
        </p:nvSpPr>
        <p:spPr>
          <a:xfrm>
            <a:off x="4501823" y="2350088"/>
            <a:ext cx="4402789" cy="1640100"/>
          </a:xfrm>
          <a:prstGeom prst="rect">
            <a:avLst/>
          </a:prstGeom>
        </p:spPr>
        <p:txBody>
          <a:bodyPr vert="horz" wrap="square" lIns="91424" tIns="91424" rIns="91424" bIns="91424" anchor="t" anchorCtr="0">
            <a:noAutofit/>
          </a:bodyPr>
          <a:lstStyle/>
          <a:p>
            <a:pPr lvl="0">
              <a:buNone/>
              <a:defRPr/>
            </a:pPr>
            <a:r>
              <a:rPr lang="en-US" altLang="ko-KR"/>
              <a:t>Infra</a:t>
            </a:r>
            <a:br>
              <a:rPr lang="en-US" altLang="ko-KR"/>
            </a:br>
            <a:r>
              <a:rPr lang="en-US" altLang="ko-KR">
                <a:solidFill>
                  <a:schemeClr val="dk2"/>
                </a:solidFill>
              </a:rPr>
              <a:t>Architecture</a:t>
            </a:r>
            <a:endParaRPr lang="en-US" altLang="ko-KR">
              <a:solidFill>
                <a:schemeClr val="dk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title" idx="2"/>
          </p:nvPr>
        </p:nvSpPr>
        <p:spPr>
          <a:xfrm>
            <a:off x="5598100" y="1153312"/>
            <a:ext cx="1739100" cy="9738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0</a:t>
            </a:r>
            <a:r>
              <a:rPr lang="en-US" altLang="ko-KR"/>
              <a:t>3</a:t>
            </a:r>
            <a:endParaRPr lang="en-US" altLang="ko-KR"/>
          </a:p>
        </p:txBody>
      </p:sp>
      <p:grpSp>
        <p:nvGrpSpPr>
          <p:cNvPr id="310" name="Google Shape;310;p31"/>
          <p:cNvGrpSpPr/>
          <p:nvPr/>
        </p:nvGrpSpPr>
        <p:grpSpPr>
          <a:xfrm rot="0">
            <a:off x="719997" y="622475"/>
            <a:ext cx="7713321" cy="121451"/>
            <a:chOff x="3903250" y="612250"/>
            <a:chExt cx="4525800" cy="121451"/>
          </a:xfrm>
        </p:grpSpPr>
        <p:cxnSp>
          <p:nvCxnSpPr>
            <p:cNvPr id="311" name="Google Shape;311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2" name="Google Shape;312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13" name="Google Shape;313;p31"/>
          <p:cNvGrpSpPr/>
          <p:nvPr/>
        </p:nvGrpSpPr>
        <p:grpSpPr>
          <a:xfrm rot="10800000">
            <a:off x="720008" y="4399549"/>
            <a:ext cx="7713321" cy="121451"/>
            <a:chOff x="3903250" y="612250"/>
            <a:chExt cx="4525800" cy="121451"/>
          </a:xfrm>
        </p:grpSpPr>
        <p:cxnSp>
          <p:nvCxnSpPr>
            <p:cNvPr id="314" name="Google Shape;314;p31"/>
            <p:cNvCxnSpPr/>
            <p:nvPr/>
          </p:nvCxnSpPr>
          <p:spPr>
            <a:xfrm>
              <a:off x="3903400" y="733701"/>
              <a:ext cx="45255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315" name="Google Shape;315;p31"/>
            <p:cNvSpPr/>
            <p:nvPr/>
          </p:nvSpPr>
          <p:spPr>
            <a:xfrm>
              <a:off x="3903250" y="612250"/>
              <a:ext cx="4525800" cy="7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316" name="Google Shape;316;p31"/>
          <p:cNvPicPr/>
          <p:nvPr/>
        </p:nvPicPr>
        <p:blipFill rotWithShape="1">
          <a:blip r:embed="rId3">
            <a:alphaModFix/>
          </a:blip>
          <a:srcRect l="4730" t="25680" r="52760" b="22350"/>
          <a:stretch>
            <a:fillRect/>
          </a:stretch>
        </p:blipFill>
        <p:spPr>
          <a:xfrm>
            <a:off x="715101" y="1076938"/>
            <a:ext cx="3703700" cy="2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47596" y="743926"/>
            <a:ext cx="1633059" cy="15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192275" y="1071064"/>
            <a:ext cx="1181976" cy="1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370626" y="1565951"/>
            <a:ext cx="2340176" cy="184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16954" y="2778178"/>
            <a:ext cx="2094329" cy="138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086022" y="2735966"/>
            <a:ext cx="1394476" cy="1382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80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Infra Architecture</a:t>
            </a:r>
            <a:endParaRPr lang="en-US" altLang="ko-KR"/>
          </a:p>
        </p:txBody>
      </p:sp>
      <p:pic>
        <p:nvPicPr>
          <p:cNvPr id="36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6486" y="1131093"/>
            <a:ext cx="7705908" cy="34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27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>
            <a:spLocks noGrp="1"/>
          </p:cNvSpPr>
          <p:nvPr>
            <p:ph type="title" idx="0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Before &amp; After</a:t>
            </a:r>
            <a:endParaRPr lang="en-US" altLang="ko-KR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3"/>
          </p:nvPr>
        </p:nvSpPr>
        <p:spPr>
          <a:xfrm>
            <a:off x="491400" y="2342125"/>
            <a:ext cx="3547560" cy="1795200"/>
          </a:xfrm>
          <a:prstGeom prst="rect">
            <a:avLst/>
          </a:prstGeom>
        </p:spPr>
        <p:txBody>
          <a:bodyPr vert="horz" wrap="square" lIns="91424" tIns="91424" rIns="91424" bIns="91424" anchor="t" anchorCtr="0">
            <a:noAutofit/>
          </a:bodyPr>
          <a:lstStyle/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1.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EFS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와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S3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등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Storage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적극 활용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2.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RDS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를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Primary-Stanby 2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중 사용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algn="l">
              <a:lnSpc>
                <a:spcPct val="145000"/>
              </a:lnSpc>
              <a:defRPr/>
            </a:pPr>
            <a:r>
              <a:rPr lang="en-US" altLang="ko-KR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3</a:t>
            </a:r>
            <a:r>
              <a:rPr lang="EN-US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. </a:t>
            </a:r>
            <a:r>
              <a:rPr lang="en-US" altLang="ko-KR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Log</a:t>
            </a:r>
            <a:r>
              <a:rPr lang="ko-KR" altLang="en-US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lang="en-US" altLang="ko-KR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Group</a:t>
            </a:r>
            <a:r>
              <a:rPr lang="ko-KR" altLang="en-US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을 통한 </a:t>
            </a:r>
            <a:r>
              <a:rPr lang="en-US" altLang="ko-KR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Autoscaling</a:t>
            </a:r>
            <a:r>
              <a:rPr lang="ko-KR" altLang="en-US" spc="-50">
                <a:solidFill>
                  <a:srgbClr val="000000"/>
                </a:solidFill>
                <a:latin typeface="한컴 말랑말랑 Bold"/>
                <a:ea typeface="한컴 말랑말랑 Bold"/>
              </a:rPr>
              <a:t> 실행</a:t>
            </a:r>
            <a:endParaRPr lang="ko-KR" altLang="en-US" spc="-5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1"/>
          </p:nvPr>
        </p:nvSpPr>
        <p:spPr>
          <a:xfrm>
            <a:off x="720000" y="1893077"/>
            <a:ext cx="2907600" cy="497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Before</a:t>
            </a:r>
            <a:endParaRPr lang="en-US" altLang="ko-KR"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2"/>
          </p:nvPr>
        </p:nvSpPr>
        <p:spPr>
          <a:xfrm>
            <a:off x="5516400" y="1893077"/>
            <a:ext cx="2907600" cy="497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After</a:t>
            </a:r>
            <a:endParaRPr lang="en-US" altLang="ko-KR"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4"/>
          </p:nvPr>
        </p:nvSpPr>
        <p:spPr>
          <a:xfrm>
            <a:off x="5218744" y="2337164"/>
            <a:ext cx="3598305" cy="1795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1.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RDS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사용으로 데이터 저장이 불필요하여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 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EFS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는 사용하지 않고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,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미리 작성한 설정파일들을 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 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S3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에 업로드 하여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AWS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명령어를 통해 활용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2. RDS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를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Primary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1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개만 사용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3</a:t>
            </a: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.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AL 2023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사용으로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Log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수집 관련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APP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가 없어</a:t>
            </a:r>
            <a:endParaRPr xmlns:mc="http://schemas.openxmlformats.org/markup-compatibility/2006" xmlns:hp="http://schemas.haansoft.com/office/presentation/8.0" lang="ko-KR" alt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  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Loggroup Alarm </a:t>
            </a:r>
            <a:r>
              <a:rPr xmlns:mc="http://schemas.openxmlformats.org/markup-compatibility/2006" xmlns:hp="http://schemas.haansoft.com/office/presentation/8.0" lang="ko-KR" altLang="en-US" b="0" i="0" u="none" strike="noStrike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미사용</a:t>
            </a:r>
            <a:endParaRPr xmlns:mc="http://schemas.openxmlformats.org/markup-compatibility/2006" xmlns:hp="http://schemas.haansoft.com/office/presentation/8.0" lang="EN-US" b="0" i="0" u="none" strike="noStrike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  <p:pic>
        <p:nvPicPr>
          <p:cNvPr id="331" name="Google Shape;331;p32"/>
          <p:cNvPicPr/>
          <p:nvPr/>
        </p:nvPicPr>
        <p:blipFill rotWithShape="1">
          <a:blip r:embed="rId3">
            <a:alphaModFix/>
          </a:blip>
          <a:srcRect l="12210" t="8530" r="13330" b="22350"/>
          <a:stretch>
            <a:fillRect/>
          </a:stretch>
        </p:blipFill>
        <p:spPr>
          <a:xfrm rot="5400000">
            <a:off x="3459712" y="2323763"/>
            <a:ext cx="2224576" cy="13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251;p2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20597378">
            <a:off x="3640442" y="1731184"/>
            <a:ext cx="1011555" cy="71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252;p27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rot="795213">
            <a:off x="3875501" y="3323032"/>
            <a:ext cx="1392996" cy="75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253;p2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4063687" y="2448097"/>
            <a:ext cx="1467308" cy="799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991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Hot Pot Restaurant Social Media Strategy by Slidesgo">
  <a:themeElements>
    <a:clrScheme name="Simple Light">
      <a:dk1>
        <a:srgbClr val="191919"/>
      </a:dk1>
      <a:lt1>
        <a:srgbClr val="f0eade"/>
      </a:lt1>
      <a:dk2>
        <a:srgbClr val="6b523f"/>
      </a:dk2>
      <a:lt2>
        <a:srgbClr val="9b250b"/>
      </a:lt2>
      <a:accent1>
        <a:srgbClr val="f09a1b"/>
      </a:accent1>
      <a:accent2>
        <a:srgbClr val="fb8d63"/>
      </a:accent2>
      <a:accent3>
        <a:srgbClr val="a8c03f"/>
      </a:accent3>
      <a:accent4>
        <a:srgbClr val="447f00"/>
      </a:accent4>
      <a:accent5>
        <a:srgbClr val="006115"/>
      </a:accent5>
      <a:accent6>
        <a:srgbClr val="7ba1fa"/>
      </a:accent6>
      <a:hlink>
        <a:srgbClr val="6b52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358</ep:Words>
  <ep:PresentationFormat/>
  <ep:Paragraphs>106</ep:Paragraphs>
  <ep:Slides>20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Hot Pot Restaurant Social Media Strategy by Slidesgo</vt:lpstr>
      <vt:lpstr>오늘 뭐먹지?   Cloud Mini Project</vt:lpstr>
      <vt:lpstr>TABLE OF CONTENTS</vt:lpstr>
      <vt:lpstr>GOALS AND objects</vt:lpstr>
      <vt:lpstr>Goals and Object</vt:lpstr>
      <vt:lpstr>Introduce Team</vt:lpstr>
      <vt:lpstr>Introduce Team</vt:lpstr>
      <vt:lpstr>Infra Architecture</vt:lpstr>
      <vt:lpstr>Infra Architecture</vt:lpstr>
      <vt:lpstr>Before &amp; After</vt:lpstr>
      <vt:lpstr>Web Page</vt:lpstr>
      <vt:lpstr>Main Page</vt:lpstr>
      <vt:lpstr>Food WorldCup</vt:lpstr>
      <vt:lpstr>Information Share Board</vt:lpstr>
      <vt:lpstr>Trouble Shooting</vt:lpstr>
      <vt:lpstr>Cloud Front Error</vt:lpstr>
      <vt:lpstr>Cloud Formation</vt:lpstr>
      <vt:lpstr>Opinion &amp; QnA</vt:lpstr>
      <vt:lpstr>Our Opinion</vt:lpstr>
      <vt:lpstr>QnA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456</cp:lastModifiedBy>
  <dcterms:modified xsi:type="dcterms:W3CDTF">2024-03-05T14:55:07.704</dcterms:modified>
  <cp:revision>33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